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 id="2147483683" r:id="rId3"/>
  </p:sldMasterIdLst>
  <p:notesMasterIdLst>
    <p:notesMasterId r:id="rId36"/>
  </p:notesMasterIdLst>
  <p:sldIdLst>
    <p:sldId id="259" r:id="rId4"/>
    <p:sldId id="262" r:id="rId5"/>
    <p:sldId id="265" r:id="rId6"/>
    <p:sldId id="346" r:id="rId7"/>
    <p:sldId id="347" r:id="rId8"/>
    <p:sldId id="268" r:id="rId9"/>
    <p:sldId id="271" r:id="rId10"/>
    <p:sldId id="274" r:id="rId11"/>
    <p:sldId id="277" r:id="rId12"/>
    <p:sldId id="280" r:id="rId13"/>
    <p:sldId id="283" r:id="rId14"/>
    <p:sldId id="286" r:id="rId15"/>
    <p:sldId id="341" r:id="rId16"/>
    <p:sldId id="298" r:id="rId17"/>
    <p:sldId id="301" r:id="rId18"/>
    <p:sldId id="304" r:id="rId19"/>
    <p:sldId id="307" r:id="rId20"/>
    <p:sldId id="310" r:id="rId21"/>
    <p:sldId id="313" r:id="rId22"/>
    <p:sldId id="316" r:id="rId23"/>
    <p:sldId id="319" r:id="rId24"/>
    <p:sldId id="322" r:id="rId25"/>
    <p:sldId id="325" r:id="rId26"/>
    <p:sldId id="328" r:id="rId27"/>
    <p:sldId id="331" r:id="rId28"/>
    <p:sldId id="334" r:id="rId29"/>
    <p:sldId id="337" r:id="rId30"/>
    <p:sldId id="342" r:id="rId31"/>
    <p:sldId id="343" r:id="rId32"/>
    <p:sldId id="344" r:id="rId33"/>
    <p:sldId id="340" r:id="rId34"/>
    <p:sldId id="345"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0"/>
  </p:normalViewPr>
  <p:slideViewPr>
    <p:cSldViewPr>
      <p:cViewPr>
        <p:scale>
          <a:sx n="75" d="100"/>
          <a:sy n="75" d="100"/>
        </p:scale>
        <p:origin x="974" y="221"/>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C765D-8530-4327-9827-D8102EA5BF5D}" type="datetimeFigureOut">
              <a:rPr lang="en-IN" smtClean="0"/>
              <a:t>07-05-2024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F4CBC-F822-4390-9F3D-E382AE39FD13}" type="slidenum">
              <a:rPr lang="en-IN" smtClean="0"/>
              <a:t>‹#›</a:t>
            </a:fld>
            <a:endParaRPr lang="en-IN"/>
          </a:p>
        </p:txBody>
      </p:sp>
    </p:spTree>
    <p:extLst>
      <p:ext uri="{BB962C8B-B14F-4D97-AF65-F5344CB8AC3E}">
        <p14:creationId xmlns:p14="http://schemas.microsoft.com/office/powerpoint/2010/main" val="295270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53F4CBC-F822-4390-9F3D-E382AE39FD13}" type="slidenum">
              <a:rPr lang="en-IN" smtClean="0"/>
              <a:t>14</a:t>
            </a:fld>
            <a:endParaRPr lang="en-IN"/>
          </a:p>
        </p:txBody>
      </p:sp>
    </p:spTree>
    <p:extLst>
      <p:ext uri="{BB962C8B-B14F-4D97-AF65-F5344CB8AC3E}">
        <p14:creationId xmlns:p14="http://schemas.microsoft.com/office/powerpoint/2010/main" val="142263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7E635CB4-9F40-471F-AFCF-5C2C8A44BE3D}" type="datetimeFigureOut">
              <a:rPr lang="en-US" smtClean="0"/>
              <a:t>5/7/2024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70E2B927-83B3-4D7E-96F4-60307E9C4B00}" type="datetimeFigureOut">
              <a:rPr lang="en-US" smtClean="0"/>
              <a:t>5/7/2024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66B38C7-01C5-48CD-B259-879BA425FAAE}" type="datetimeFigureOut">
              <a:rPr lang="en-US" smtClean="0"/>
              <a:t>5/7/2024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4E59-BDA9-4AD4-EF4A-9BF9BB729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E40E2E-540C-8626-AB44-7E52AB3992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F55635-3BA9-1419-99F9-4C76A9A6DBAD}"/>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2FC48758-4E7A-9DD2-9F2D-57D455FAE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647331-E2F7-5A7A-6008-7223E078472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2098885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E20-815A-3756-FD99-33A236E83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32F691-399F-698B-D5BB-F49713ED2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67E50-F62F-3F5C-47EF-8707AE170E03}"/>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FCBD1B17-19FB-0119-D45F-14904C735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40D5D1-CB18-24BA-E25C-772B8AECE6F7}"/>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30827455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8DA1-7CA8-0DF4-4852-07F8ECAB4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AD859C-F472-EC82-54EE-B88865357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2EA78-C166-147A-AD2D-2AD14843B19D}"/>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BBDFD9F9-1EBA-E423-A1C3-BD3003D44F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5A53-EBE6-61D4-4290-5BB9CB7D1871}"/>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43623866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9103-5135-3C5C-D7D6-5E141F3E7D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1A9DE5-4B78-DBAA-9FA9-C046FC76A1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55940A-5800-2CF5-E83C-4BFBB5163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122DC1-9177-8205-1D9A-A8ED223007D7}"/>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09CEF035-FEA1-8CA4-6642-392EFAC12A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0BE994-58B5-DDD2-FEF1-FE923D312179}"/>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0540938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580B-A5B7-2CC5-077C-8F323E8440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AC1E49-62FA-5780-CC68-5359DF94B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2B307-FC3D-7A59-3397-9CA70C418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BA613-3629-B2E3-3652-CF7DD9C80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3930F-46EE-737D-E673-4A8EF974B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0A8FE8-68B0-3B9D-B853-BFEC66AED1EE}"/>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8" name="Footer Placeholder 7">
            <a:extLst>
              <a:ext uri="{FF2B5EF4-FFF2-40B4-BE49-F238E27FC236}">
                <a16:creationId xmlns:a16="http://schemas.microsoft.com/office/drawing/2014/main" id="{F10C10DA-8787-1512-5DEE-8E66E4FA79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AB5731-8511-D5AB-E0ED-298AC575EDC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54546557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BA63-CE27-0C62-8905-7220733A68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B4A2E-5A04-5468-8405-E2E640EED9A2}"/>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4" name="Footer Placeholder 3">
            <a:extLst>
              <a:ext uri="{FF2B5EF4-FFF2-40B4-BE49-F238E27FC236}">
                <a16:creationId xmlns:a16="http://schemas.microsoft.com/office/drawing/2014/main" id="{A3AC089C-AD90-13D5-F4E6-6D846E34B4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670F5A-CA95-E57E-6AA2-8BB37C9C47A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60728005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D74BF-A1DA-957D-47AE-185884C24B1E}"/>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3" name="Footer Placeholder 2">
            <a:extLst>
              <a:ext uri="{FF2B5EF4-FFF2-40B4-BE49-F238E27FC236}">
                <a16:creationId xmlns:a16="http://schemas.microsoft.com/office/drawing/2014/main" id="{D2C4D761-4DC0-8F21-156C-AB3EA263FC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E74394-B932-E95E-ED27-83976111E78F}"/>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8113995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5287-CE5F-EC23-BFD9-0DF5F52BC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2916AD-83CE-5F1E-4FD9-A1F02FC55A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7756A2-1171-82D0-3FBA-5F5B02529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DCF81-537F-0C7E-BEC5-E20010F2CC25}"/>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80FBC333-7A69-EBAE-42C2-3B09C1F290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18AD8-42CB-1B3A-317A-5DAA153213F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41380789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13F2121B-B948-4F90-A299-3F69C1D448C2}" type="datetimeFigureOut">
              <a:rPr lang="en-US" smtClean="0"/>
              <a:t>5/7/2024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972-DCEA-7D7C-99FA-6471467CB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C9E395-53F9-447A-4599-ADDE50541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645B3F-0B25-0497-D922-40148BEAB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DD6DB-8D88-CD77-1CEF-205322062D43}"/>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29E62329-5907-7363-9C2D-B7FE83F793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D0030-321F-245C-2256-4E845D1ADD0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70149689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C4A8-B8C0-44EE-3667-F18F6DD84E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17C9E4-C673-914F-0EB7-6AF71BC0F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B4DA0-E5BA-3604-5136-CC5AFA54B11B}"/>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52471B1C-26CA-BAC0-89A0-5C9B51566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F3F68-426E-4226-4BA0-D8560ACA5D1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60720879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CCCAF-F587-DD3B-9076-26D0A2EED1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717A8-2A59-5295-518F-66166951A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AB8F80-D03E-F852-7B04-80AF162239CF}"/>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10E5EB09-FAF4-93ED-7982-A04292F05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5315A-152F-A05D-06BE-65EC3A210D66}"/>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28315565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4E59-BDA9-4AD4-EF4A-9BF9BB729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E40E2E-540C-8626-AB44-7E52AB3992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F55635-3BA9-1419-99F9-4C76A9A6DBAD}"/>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2FC48758-4E7A-9DD2-9F2D-57D455FAE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647331-E2F7-5A7A-6008-7223E078472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7702675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E20-815A-3756-FD99-33A236E83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32F691-399F-698B-D5BB-F49713ED2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67E50-F62F-3F5C-47EF-8707AE170E03}"/>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FCBD1B17-19FB-0119-D45F-14904C735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40D5D1-CB18-24BA-E25C-772B8AECE6F7}"/>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18620811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8DA1-7CA8-0DF4-4852-07F8ECAB4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AD859C-F472-EC82-54EE-B88865357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2EA78-C166-147A-AD2D-2AD14843B19D}"/>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BBDFD9F9-1EBA-E423-A1C3-BD3003D44F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5A53-EBE6-61D4-4290-5BB9CB7D1871}"/>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85069349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9103-5135-3C5C-D7D6-5E141F3E7D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1A9DE5-4B78-DBAA-9FA9-C046FC76A1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55940A-5800-2CF5-E83C-4BFBB5163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122DC1-9177-8205-1D9A-A8ED223007D7}"/>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09CEF035-FEA1-8CA4-6642-392EFAC12A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0BE994-58B5-DDD2-FEF1-FE923D312179}"/>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8788225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580B-A5B7-2CC5-077C-8F323E8440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AC1E49-62FA-5780-CC68-5359DF94B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2B307-FC3D-7A59-3397-9CA70C418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BA613-3629-B2E3-3652-CF7DD9C80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3930F-46EE-737D-E673-4A8EF974B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0A8FE8-68B0-3B9D-B853-BFEC66AED1EE}"/>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8" name="Footer Placeholder 7">
            <a:extLst>
              <a:ext uri="{FF2B5EF4-FFF2-40B4-BE49-F238E27FC236}">
                <a16:creationId xmlns:a16="http://schemas.microsoft.com/office/drawing/2014/main" id="{F10C10DA-8787-1512-5DEE-8E66E4FA79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AB5731-8511-D5AB-E0ED-298AC575EDC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94135290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BA63-CE27-0C62-8905-7220733A68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B4A2E-5A04-5468-8405-E2E640EED9A2}"/>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4" name="Footer Placeholder 3">
            <a:extLst>
              <a:ext uri="{FF2B5EF4-FFF2-40B4-BE49-F238E27FC236}">
                <a16:creationId xmlns:a16="http://schemas.microsoft.com/office/drawing/2014/main" id="{A3AC089C-AD90-13D5-F4E6-6D846E34B4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670F5A-CA95-E57E-6AA2-8BB37C9C47A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414298882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D74BF-A1DA-957D-47AE-185884C24B1E}"/>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3" name="Footer Placeholder 2">
            <a:extLst>
              <a:ext uri="{FF2B5EF4-FFF2-40B4-BE49-F238E27FC236}">
                <a16:creationId xmlns:a16="http://schemas.microsoft.com/office/drawing/2014/main" id="{D2C4D761-4DC0-8F21-156C-AB3EA263FC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E74394-B932-E95E-ED27-83976111E78F}"/>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45314813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60E3E82A-BE0E-4CF5-B3A7-5C254680CA03}" type="datetimeFigureOut">
              <a:rPr lang="en-US" smtClean="0"/>
              <a:t>5/7/2024</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5287-CE5F-EC23-BFD9-0DF5F52BC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2916AD-83CE-5F1E-4FD9-A1F02FC55A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7756A2-1171-82D0-3FBA-5F5B02529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DCF81-537F-0C7E-BEC5-E20010F2CC25}"/>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80FBC333-7A69-EBAE-42C2-3B09C1F290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18AD8-42CB-1B3A-317A-5DAA153213F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4437280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972-DCEA-7D7C-99FA-6471467CB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C9E395-53F9-447A-4599-ADDE50541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645B3F-0B25-0497-D922-40148BEAB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DD6DB-8D88-CD77-1CEF-205322062D43}"/>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6" name="Footer Placeholder 5">
            <a:extLst>
              <a:ext uri="{FF2B5EF4-FFF2-40B4-BE49-F238E27FC236}">
                <a16:creationId xmlns:a16="http://schemas.microsoft.com/office/drawing/2014/main" id="{29E62329-5907-7363-9C2D-B7FE83F793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D0030-321F-245C-2256-4E845D1ADD0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18452401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C4A8-B8C0-44EE-3667-F18F6DD84E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17C9E4-C673-914F-0EB7-6AF71BC0F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B4DA0-E5BA-3604-5136-CC5AFA54B11B}"/>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52471B1C-26CA-BAC0-89A0-5C9B51566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F3F68-426E-4226-4BA0-D8560ACA5D1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36429118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CCCAF-F587-DD3B-9076-26D0A2EED1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717A8-2A59-5295-518F-66166951A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AB8F80-D03E-F852-7B04-80AF162239CF}"/>
              </a:ext>
            </a:extLst>
          </p:cNvPr>
          <p:cNvSpPr>
            <a:spLocks noGrp="1"/>
          </p:cNvSpPr>
          <p:nvPr>
            <p:ph type="dt" sz="half" idx="10"/>
          </p:nvPr>
        </p:nvSpPr>
        <p:spPr/>
        <p:txBody>
          <a:body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10E5EB09-FAF4-93ED-7982-A04292F05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5315A-152F-A05D-06BE-65EC3A210D66}"/>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93926861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C5C13FF7-2F7B-4E77-B3B9-11F06CC42B4A}" type="datetimeFigureOut">
              <a:rPr lang="en-US" smtClean="0"/>
              <a:t>5/7/2024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5887E6F0-C81A-47DB-8F67-C01BD2339031}" type="datetimeFigureOut">
              <a:rPr lang="en-US" smtClean="0"/>
              <a:t>5/7/2024</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E2934E75-9C4A-48C6-B5BA-B8E59499B234}" type="datetimeFigureOut">
              <a:rPr lang="en-US" smtClean="0"/>
              <a:t>5/7/2024</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9343CF1-5033-4D96-9246-601250C7A108}" type="datetimeFigureOut">
              <a:rPr lang="en-US" smtClean="0"/>
              <a:t>5/7/2024</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0690ED05-08A5-4BB4-A1DA-5FFFF1F72444}" type="datetimeFigureOut">
              <a:rPr lang="en-US" smtClean="0"/>
              <a:t>5/7/2024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9040E81B-ABC7-43B9-BB62-636506B0CF3C}" type="datetimeFigureOut">
              <a:rPr lang="en-US" smtClean="0"/>
              <a:t>5/7/2024</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5/7/2024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A4C62-6802-11D4-DBB1-243CDF6FC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40ECE0-5297-BF02-B608-6044627C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E52CB-7825-714C-F62B-223337CF2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110DD723-D379-C628-99B9-C34C124B3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18DCE568-6797-C1D5-4E55-8CFA30305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3300C9-3300-4F59-A8BA-8DEA38FDF435}" type="slidenum">
              <a:rPr lang="en-IN" smtClean="0"/>
              <a:t>‹#›</a:t>
            </a:fld>
            <a:endParaRPr lang="en-IN"/>
          </a:p>
        </p:txBody>
      </p:sp>
    </p:spTree>
    <p:extLst>
      <p:ext uri="{BB962C8B-B14F-4D97-AF65-F5344CB8AC3E}">
        <p14:creationId xmlns:p14="http://schemas.microsoft.com/office/powerpoint/2010/main" val="116024617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A4C62-6802-11D4-DBB1-243CDF6FC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40ECE0-5297-BF02-B608-6044627C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E52CB-7825-714C-F62B-223337CF2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1E7AD1-0D5D-49B8-971A-FA84D1AD1924}" type="datetimeFigureOut">
              <a:rPr lang="en-IN" smtClean="0"/>
              <a:t>07-05-2024</a:t>
            </a:fld>
            <a:endParaRPr lang="en-IN"/>
          </a:p>
        </p:txBody>
      </p:sp>
      <p:sp>
        <p:nvSpPr>
          <p:cNvPr id="5" name="Footer Placeholder 4">
            <a:extLst>
              <a:ext uri="{FF2B5EF4-FFF2-40B4-BE49-F238E27FC236}">
                <a16:creationId xmlns:a16="http://schemas.microsoft.com/office/drawing/2014/main" id="{110DD723-D379-C628-99B9-C34C124B3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18DCE568-6797-C1D5-4E55-8CFA30305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3300C9-3300-4F59-A8BA-8DEA38FDF435}" type="slidenum">
              <a:rPr lang="en-IN" smtClean="0"/>
              <a:t>‹#›</a:t>
            </a:fld>
            <a:endParaRPr lang="en-IN"/>
          </a:p>
        </p:txBody>
      </p:sp>
    </p:spTree>
    <p:extLst>
      <p:ext uri="{BB962C8B-B14F-4D97-AF65-F5344CB8AC3E}">
        <p14:creationId xmlns:p14="http://schemas.microsoft.com/office/powerpoint/2010/main" val="301250625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9.xml"/><Relationship Id="rId5" Type="http://schemas.openxmlformats.org/officeDocument/2006/relationships/image" Target="../media/image16.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jpe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2DFA9-BFF7-6CE9-8071-9B41D9D41BDE}"/>
              </a:ext>
            </a:extLst>
          </p:cNvPr>
          <p:cNvPicPr>
            <a:picLocks noChangeAspect="1"/>
          </p:cNvPicPr>
          <p:nvPr/>
        </p:nvPicPr>
        <p:blipFill>
          <a:blip r:embed="rId2"/>
          <a:srcRect r="-3" b="-3"/>
          <a:stretch>
            <a:fillRect/>
          </a:stretch>
        </p:blipFill>
        <p:spPr>
          <a:xfrm>
            <a:off x="739959" y="5557619"/>
            <a:ext cx="292735" cy="292735"/>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object 5" descr="A city with lights on it&#10;&#10;Description automatically generated with medium confidence">
            <a:extLst>
              <a:ext uri="{FF2B5EF4-FFF2-40B4-BE49-F238E27FC236}">
                <a16:creationId xmlns:a16="http://schemas.microsoft.com/office/drawing/2014/main" id="{EEB1464F-5855-C47F-F63F-1E97D690FB6D}"/>
              </a:ext>
            </a:extLst>
          </p:cNvPr>
          <p:cNvPicPr/>
          <p:nvPr/>
        </p:nvPicPr>
        <p:blipFill>
          <a:blip r:embed="rId3"/>
          <a:srcRect t="33892" r="5953" b="1004"/>
          <a:stretch>
            <a:fillRect/>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itle 1">
            <a:extLst>
              <a:ext uri="{FF2B5EF4-FFF2-40B4-BE49-F238E27FC236}">
                <a16:creationId xmlns:a16="http://schemas.microsoft.com/office/drawing/2014/main" id="{BC60DD94-CEF6-379F-B07B-BA0BDD0F4110}"/>
              </a:ext>
            </a:extLst>
          </p:cNvPr>
          <p:cNvSpPr>
            <a:spLocks noGrp="1"/>
          </p:cNvSpPr>
          <p:nvPr>
            <p:ph type="ctrTitle"/>
          </p:nvPr>
        </p:nvSpPr>
        <p:spPr>
          <a:xfrm>
            <a:off x="477980" y="1122363"/>
            <a:ext cx="4875069" cy="3204134"/>
          </a:xfrm>
        </p:spPr>
        <p:txBody>
          <a:bodyPr anchor="b">
            <a:normAutofit/>
          </a:bodyPr>
          <a:lstStyle/>
          <a:p>
            <a:pPr algn="l"/>
            <a:r>
              <a:rPr lang="en-US" sz="3700">
                <a:solidFill>
                  <a:schemeClr val="bg1"/>
                </a:solidFill>
                <a:effectLst/>
                <a:latin typeface="Times New Roman" panose="02020603050405020304" pitchFamily="18" charset="0"/>
                <a:ea typeface="Times New Roman" panose="02020603050405020304" pitchFamily="18" charset="0"/>
              </a:rPr>
              <a:t>REALESTATE PREDICTOR: AI-DRIVEN REAL-TIME PROPERTY VALUATION</a:t>
            </a:r>
            <a:br>
              <a:rPr lang="en-IN" sz="3700">
                <a:solidFill>
                  <a:schemeClr val="bg1"/>
                </a:solidFill>
                <a:effectLst/>
                <a:latin typeface="Times New Roman" panose="02020603050405020304" pitchFamily="18" charset="0"/>
                <a:ea typeface="Times New Roman" panose="02020603050405020304" pitchFamily="18" charset="0"/>
              </a:rPr>
            </a:br>
            <a:endParaRPr lang="en-IN" sz="3700">
              <a:solidFill>
                <a:schemeClr val="bg1"/>
              </a:solidFill>
            </a:endParaRPr>
          </a:p>
        </p:txBody>
      </p:sp>
      <p:sp>
        <p:nvSpPr>
          <p:cNvPr id="3" name="Subtitle 2">
            <a:extLst>
              <a:ext uri="{FF2B5EF4-FFF2-40B4-BE49-F238E27FC236}">
                <a16:creationId xmlns:a16="http://schemas.microsoft.com/office/drawing/2014/main" id="{0B5CDCAB-44B1-A35C-03D2-96FDDE72DDCF}"/>
              </a:ext>
            </a:extLst>
          </p:cNvPr>
          <p:cNvSpPr>
            <a:spLocks noGrp="1"/>
          </p:cNvSpPr>
          <p:nvPr>
            <p:ph type="subTitle" idx="1"/>
          </p:nvPr>
        </p:nvSpPr>
        <p:spPr>
          <a:xfrm>
            <a:off x="206029" y="4785631"/>
            <a:ext cx="4252640" cy="1836161"/>
          </a:xfrm>
        </p:spPr>
        <p:txBody>
          <a:bodyPr>
            <a:normAutofit/>
          </a:bodyPr>
          <a:lstStyle/>
          <a:p>
            <a:pPr algn="l"/>
            <a:r>
              <a:rPr lang="en-US" sz="1800" dirty="0">
                <a:solidFill>
                  <a:schemeClr val="bg1"/>
                </a:solidFill>
                <a:effectLst/>
                <a:latin typeface="Times New Roman" panose="02020603050405020304" pitchFamily="18" charset="0"/>
                <a:ea typeface="Times New Roman" panose="02020603050405020304" pitchFamily="18" charset="0"/>
              </a:rPr>
              <a:t>VALLURU MOHAMMAD RASHEED</a:t>
            </a:r>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2000" dirty="0">
                <a:solidFill>
                  <a:schemeClr val="bg1"/>
                </a:solidFill>
                <a:latin typeface="Times New Roman" panose="02020603050405020304" pitchFamily="18" charset="0"/>
                <a:ea typeface="Times New Roman" panose="02020603050405020304" pitchFamily="18" charset="0"/>
              </a:rPr>
              <a:t>		     --20BIT0216</a:t>
            </a:r>
          </a:p>
          <a:p>
            <a:pPr algn="l"/>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1800" dirty="0">
                <a:solidFill>
                  <a:schemeClr val="bg1"/>
                </a:solidFill>
                <a:effectLst/>
                <a:latin typeface="Times New Roman" panose="02020603050405020304" pitchFamily="18" charset="0"/>
                <a:ea typeface="Times New Roman" panose="02020603050405020304" pitchFamily="18" charset="0"/>
              </a:rPr>
              <a:t>GUIDE NAME: </a:t>
            </a:r>
            <a:br>
              <a:rPr lang="en-IN" sz="1800" dirty="0">
                <a:solidFill>
                  <a:schemeClr val="bg1"/>
                </a:solidFill>
                <a:effectLst/>
                <a:latin typeface="Times New Roman" panose="02020603050405020304" pitchFamily="18" charset="0"/>
                <a:ea typeface="Times New Roman" panose="02020603050405020304" pitchFamily="18" charset="0"/>
              </a:rPr>
            </a:br>
            <a:r>
              <a:rPr lang="en-IN" sz="1800" dirty="0">
                <a:solidFill>
                  <a:schemeClr val="bg1"/>
                </a:solidFill>
                <a:effectLst/>
                <a:latin typeface="Times New Roman" panose="02020603050405020304" pitchFamily="18" charset="0"/>
                <a:ea typeface="Times New Roman" panose="02020603050405020304" pitchFamily="18" charset="0"/>
              </a:rPr>
              <a:t>GUNDALA SWATHI MAM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prstClr val="white"/>
              </a:solidFill>
              <a:latin typeface="Calibri"/>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072487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dur="40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nodeType="clickPar">
                      <p:stCondLst>
                        <p:cond delay="indefinite"/>
                        <p:cond evt="onBegin" delay="0">
                          <p:tn val="7"/>
                        </p:cond>
                      </p:stCondLst>
                      <p:childTnLst>
                        <p:par>
                          <p:cTn id="9" fill="hold">
                            <p:stCondLst>
                              <p:cond delay="0"/>
                            </p:stCondLst>
                            <p:childTnLst>
                              <p:par>
                                <p:cTn id="10" presetID="42" presetClass="entr" presetSubtype="0" dur="100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dur="100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cond evt="onBegin" delay="0">
                          <p:tn val="19"/>
                        </p:cond>
                      </p:stCondLst>
                      <p:childTnLst>
                        <p:par>
                          <p:cTn id="21" fill="hold">
                            <p:stCondLst>
                              <p:cond delay="0"/>
                            </p:stCondLst>
                            <p:childTnLst>
                              <p:par>
                                <p:cTn id="22" presetID="10" presetClass="entr" presetSubtype="0" dur="50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198FAD58-69F5-ADC6-46E1-A60DF97D9033}"/>
            </a:ext>
          </a:extLst>
        </p:cNvPr>
        <p:cNvGrpSpPr/>
        <p:nvPr/>
      </p:nvGrpSpPr>
      <p:grpSpPr>
        <a:xfrm>
          <a:off x="0" y="0"/>
          <a:ext cx="0" cy="0"/>
          <a:chOff x="0" y="0"/>
          <a:chExt cx="0" cy="0"/>
        </a:xfrm>
      </p:grpSpPr>
      <p:sp>
        <p:nvSpPr>
          <p:cNvPr id="494" name="Rectangle 49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16DB45EA-67AA-5472-A54E-BA3B1AA5390B}"/>
              </a:ext>
            </a:extLst>
          </p:cNvPr>
          <p:cNvSpPr txBox="1"/>
          <p:nvPr/>
        </p:nvSpPr>
        <p:spPr>
          <a:xfrm>
            <a:off x="946521" y="396117"/>
            <a:ext cx="5217172" cy="1158857"/>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kern="1200">
                <a:solidFill>
                  <a:schemeClr val="bg1"/>
                </a:solidFill>
                <a:latin typeface="+mj-lt"/>
                <a:ea typeface="+mj-ea"/>
                <a:cs typeface="+mj-cs"/>
              </a:rPr>
              <a:t>Literature review</a:t>
            </a:r>
          </a:p>
        </p:txBody>
      </p:sp>
      <p:sp>
        <p:nvSpPr>
          <p:cNvPr id="496"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lt1"/>
              </a:solidFill>
            </a:endParaRPr>
          </a:p>
        </p:txBody>
      </p:sp>
      <p:sp>
        <p:nvSpPr>
          <p:cNvPr id="498"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lt1"/>
              </a:solidFill>
            </a:endParaRPr>
          </a:p>
        </p:txBody>
      </p:sp>
      <p:sp>
        <p:nvSpPr>
          <p:cNvPr id="3" name="TextBox 2">
            <a:extLst>
              <a:ext uri="{FF2B5EF4-FFF2-40B4-BE49-F238E27FC236}">
                <a16:creationId xmlns:a16="http://schemas.microsoft.com/office/drawing/2014/main" id="{9D974C88-3493-ECDD-5702-D3AA38F4D1CB}"/>
              </a:ext>
            </a:extLst>
          </p:cNvPr>
          <p:cNvSpPr txBox="1"/>
          <p:nvPr/>
        </p:nvSpPr>
        <p:spPr>
          <a:xfrm>
            <a:off x="852015" y="1707979"/>
            <a:ext cx="5311678" cy="4972640"/>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b="1" dirty="0">
                <a:solidFill>
                  <a:schemeClr val="bg1"/>
                </a:solidFill>
              </a:rPr>
              <a:t>5. Productivity assessment of the real estate industry in China: a DEA-Malmquist index</a:t>
            </a:r>
          </a:p>
          <a:p>
            <a:pPr marL="285750" indent="-228600">
              <a:lnSpc>
                <a:spcPct val="90000"/>
              </a:lnSpc>
              <a:spcAft>
                <a:spcPts val="600"/>
              </a:spcAft>
              <a:buFont typeface="Arial" pitchFamily="34" charset="0"/>
              <a:buChar char="•"/>
            </a:pPr>
            <a:r>
              <a:rPr lang="en-US" sz="1600" dirty="0">
                <a:solidFill>
                  <a:schemeClr val="bg1"/>
                </a:solidFill>
              </a:rPr>
              <a:t>It was published in 2023 and written by Xiao-xiao Liu, Hui-hui Liu, Guo-liang Yang and Jiao-feng Pan. </a:t>
            </a:r>
          </a:p>
          <a:p>
            <a:pPr marL="285750" indent="-228600">
              <a:lnSpc>
                <a:spcPct val="90000"/>
              </a:lnSpc>
              <a:spcAft>
                <a:spcPts val="600"/>
              </a:spcAft>
              <a:buFont typeface="Arial" pitchFamily="34" charset="0"/>
              <a:buChar char="•"/>
            </a:pPr>
            <a:r>
              <a:rPr lang="en-US" sz="1600" dirty="0">
                <a:solidFill>
                  <a:schemeClr val="bg1"/>
                </a:solidFill>
              </a:rPr>
              <a:t>They have used  Data Envelopment Analysis-Malmquist index.</a:t>
            </a:r>
          </a:p>
          <a:p>
            <a:pPr marL="342900" indent="-228600">
              <a:lnSpc>
                <a:spcPct val="90000"/>
              </a:lnSpc>
              <a:spcAft>
                <a:spcPts val="600"/>
              </a:spcAft>
              <a:buFont typeface="Arial" pitchFamily="34" charset="0"/>
              <a:buChar char="•"/>
            </a:pPr>
            <a:r>
              <a:rPr lang="en-US" sz="1600" dirty="0">
                <a:solidFill>
                  <a:schemeClr val="bg1"/>
                </a:solidFill>
              </a:rPr>
              <a:t>This study explores the significance of the real estate industry for China's economy by investigating total factor productivity (TFP) of 30 provinces from 2007 to 2016. Results show that technological innovation by real estate enterprises and targeted policies by provincial government are crucial for high-quality development. The industry has a positive correlation with China's economic growth, but a negative correlation with the development of other industries..</a:t>
            </a:r>
          </a:p>
          <a:p>
            <a:pPr marL="342900" indent="-228600">
              <a:lnSpc>
                <a:spcPct val="90000"/>
              </a:lnSpc>
              <a:spcAft>
                <a:spcPts val="600"/>
              </a:spcAft>
              <a:buFont typeface="Arial" pitchFamily="34" charset="0"/>
              <a:buChar char="•"/>
            </a:pPr>
            <a:r>
              <a:rPr lang="en-US" sz="1600" dirty="0">
                <a:solidFill>
                  <a:schemeClr val="bg1"/>
                </a:solidFill>
              </a:rPr>
              <a:t>DEA-Malmquist may face challenges in handling dynamic and rapidly changing environments. Real estate markets are influenced by dynamic factors, and the static nature of DEA might not capture these changes effectively.</a:t>
            </a:r>
          </a:p>
        </p:txBody>
      </p:sp>
      <p:grpSp>
        <p:nvGrpSpPr>
          <p:cNvPr id="500" name="Group 499">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501"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05" name="Freeform: Shape 504">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6" name="Freeform: Shape 505">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502"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03" name="Freeform: Shape 502">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4" name="Freeform: Shape 503">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4" name="object 6">
            <a:extLst>
              <a:ext uri="{FF2B5EF4-FFF2-40B4-BE49-F238E27FC236}">
                <a16:creationId xmlns:a16="http://schemas.microsoft.com/office/drawing/2014/main" id="{3CB9CE6F-8570-0E03-2D4E-2A24C2F6171A}"/>
              </a:ext>
            </a:extLst>
          </p:cNvPr>
          <p:cNvPicPr/>
          <p:nvPr/>
        </p:nvPicPr>
        <p:blipFill>
          <a:blip r:embed="rId2"/>
          <a:srcRect t="1346" r="3" b="5480"/>
          <a:stretch>
            <a:fillRect/>
          </a:stretch>
        </p:blipFill>
        <p:spPr>
          <a:xfrm>
            <a:off x="7253021" y="1855575"/>
            <a:ext cx="3555043" cy="3146851"/>
          </a:xfrm>
          <a:prstGeom prst="rect">
            <a:avLst/>
          </a:prstGeom>
        </p:spPr>
      </p:pic>
      <p:grpSp>
        <p:nvGrpSpPr>
          <p:cNvPr id="508" name="Group 507">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91"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680" name="Freeform: Shape 679">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1" name="Freeform: Shape 680">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2" name="Freeform: Shape 681">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3" name="Freeform: Shape 682">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4" name="Freeform: Shape 683">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5" name="Freeform: Shape 684">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6" name="Freeform: Shape 685">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7" name="Freeform: Shape 686">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8" name="Freeform: Shape 687">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9" name="Freeform: Shape 688">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0" name="Freeform: Shape 689">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1" name="Freeform: Shape 690">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2" name="Freeform: Shape 691">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3" name="Freeform: Shape 692">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4" name="Freeform: Shape 693">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5" name="Freeform: Shape 694">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6" name="Freeform: Shape 695">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7" name="Freeform: Shape 696">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8" name="Freeform: Shape 697">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9" name="Freeform: Shape 698">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0" name="Freeform: Shape 699">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1" name="Freeform: Shape 700">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2" name="Freeform: Shape 701">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3" name="Freeform: Shape 702">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4" name="Freeform: Shape 703">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5" name="Freeform: Shape 704">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6" name="Freeform: Shape 705">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7" name="Freeform: Shape 706">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8" name="Freeform: Shape 707">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9" name="Freeform: Shape 708">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0" name="Freeform: Shape 709">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1" name="Freeform: Shape 710">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2" name="Freeform: Shape 711">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3" name="Freeform: Shape 712">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4" name="Freeform: Shape 713">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5" name="Freeform: Shape 714">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6" name="Freeform: Shape 715">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7" name="Freeform: Shape 716">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8" name="Freeform: Shape 717">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9" name="Freeform: Shape 718">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0" name="Freeform: Shape 719">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1" name="Freeform: Shape 720">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2" name="Freeform: Shape 721">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3" name="Freeform: Shape 722">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4" name="Freeform: Shape 723">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5" name="Freeform: Shape 724">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6" name="Freeform: Shape 725">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7" name="Freeform: Shape 726">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8" name="Freeform: Shape 727">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9" name="Freeform: Shape 728">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0" name="Freeform: Shape 729">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1" name="Freeform: Shape 730">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2" name="Freeform: Shape 731">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3" name="Freeform: Shape 732">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4" name="Freeform: Shape 733">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5" name="Freeform: Shape 734">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6" name="Freeform: Shape 735">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7" name="Freeform: Shape 736">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8" name="Freeform: Shape 737">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9" name="Freeform: Shape 738">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0" name="Freeform: Shape 739">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1" name="Freeform: Shape 740">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2" name="Freeform: Shape 741">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3" name="Freeform: Shape 742">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4" name="Freeform: Shape 743">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5" name="Freeform: Shape 744">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6" name="Freeform: Shape 745">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7" name="Freeform: Shape 746">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8" name="Freeform: Shape 747">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49" name="Freeform: Shape 748">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0" name="Freeform: Shape 749">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1" name="Freeform: Shape 750">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2" name="Freeform: Shape 751">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3" name="Freeform: Shape 752">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4" name="Freeform: Shape 753">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5" name="Freeform: Shape 754">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6" name="Freeform: Shape 755">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7" name="Freeform: Shape 756">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8" name="Freeform: Shape 757">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59" name="Freeform: Shape 758">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0" name="Freeform: Shape 759">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1" name="Freeform: Shape 760">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2" name="Freeform: Shape 761">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3" name="Freeform: Shape 762">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4" name="Freeform: Shape 763">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5" name="Freeform: Shape 764">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6" name="Freeform: Shape 765">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7" name="Freeform: Shape 766">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8" name="Freeform: Shape 767">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69" name="Freeform: Shape 768">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0" name="Freeform: Shape 769">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1" name="Freeform: Shape 770">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2" name="Freeform: Shape 771">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3" name="Freeform: Shape 772">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4" name="Freeform: Shape 773">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5" name="Freeform: Shape 774">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6" name="Freeform: Shape 775">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7" name="Freeform: Shape 776">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8" name="Freeform: Shape 777">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79" name="Freeform: Shape 778">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0" name="Freeform: Shape 779">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1" name="Freeform: Shape 780">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2" name="Freeform: Shape 781">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3" name="Freeform: Shape 782">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4" name="Freeform: Shape 783">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5" name="Freeform: Shape 784">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6" name="Freeform: Shape 785">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7" name="Freeform: Shape 786">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8" name="Freeform: Shape 787">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89" name="Freeform: Shape 788">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0" name="Freeform: Shape 789">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1" name="Freeform: Shape 790">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2" name="Freeform: Shape 791">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3" name="Freeform: Shape 792">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4" name="Freeform: Shape 793">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5" name="Freeform: Shape 794">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6" name="Freeform: Shape 795">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7" name="Freeform: Shape 796">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8" name="Freeform: Shape 797">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9" name="Freeform: Shape 798">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0" name="Freeform: Shape 799">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1" name="Freeform: Shape 800">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2" name="Freeform: Shape 801">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3" name="Freeform: Shape 802">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4" name="Freeform: Shape 803">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5" name="Freeform: Shape 804">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6" name="Freeform: Shape 805">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7" name="Freeform: Shape 806">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8" name="Freeform: Shape 807">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9" name="Freeform: Shape 808">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0" name="Freeform: Shape 809">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1" name="Freeform: Shape 810">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2" name="Freeform: Shape 811">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3" name="Freeform: Shape 812">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4" name="Freeform: Shape 813">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5" name="Freeform: Shape 814">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6" name="Freeform: Shape 815">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7" name="Freeform: Shape 816">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8" name="Freeform: Shape 817">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9" name="Freeform: Shape 818">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0" name="Freeform: Shape 819">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1" name="Freeform: Shape 820">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2" name="Freeform: Shape 821">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3" name="Freeform: Shape 822">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4" name="Freeform: Shape 823">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5" name="Freeform: Shape 824">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6" name="Freeform: Shape 825">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7" name="Freeform: Shape 826">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8" name="Freeform: Shape 827">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9" name="Freeform: Shape 828">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0" name="Freeform: Shape 829">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1" name="Freeform: Shape 830">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2" name="Freeform: Shape 831">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3" name="Freeform: Shape 832">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4" name="Freeform: Shape 833">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5" name="Freeform: Shape 834">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6" name="Freeform: Shape 835">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7" name="Freeform: Shape 836">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8" name="Freeform: Shape 837">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9" name="Freeform: Shape 838">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0" name="Freeform: Shape 839">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1" name="Freeform: Shape 840">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2" name="Freeform: Shape 841">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3" name="Freeform: Shape 842">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4" name="Freeform: Shape 843">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5" name="Freeform: Shape 844">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6" name="Freeform: Shape 845">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7" name="Freeform: Shape 846">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8" name="Freeform: Shape 847">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9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93" name="Freeform: Shape 492">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5" name="Freeform: Shape 494">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7" name="Freeform: Shape 496">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4" name="Freeform: Shape 513">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5" name="Freeform: Shape 514">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6" name="Freeform: Shape 515">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7" name="Freeform: Shape 516">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8" name="Freeform: Shape 517">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9" name="Freeform: Shape 518">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0" name="Freeform: Shape 519">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1" name="Freeform: Shape 520">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2" name="Freeform: Shape 521">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3" name="Freeform: Shape 522">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4" name="Freeform: Shape 523">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5" name="Freeform: Shape 524">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6" name="Freeform: Shape 525">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7" name="Freeform: Shape 526">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8" name="Freeform: Shape 527">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9" name="Freeform: Shape 528">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0" name="Freeform: Shape 529">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1" name="Freeform: Shape 530">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2" name="Freeform: Shape 531">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3" name="Freeform: Shape 532">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4" name="Freeform: Shape 533">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5" name="Freeform: Shape 534">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6" name="Freeform: Shape 535">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7" name="Freeform: Shape 536">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8" name="Freeform: Shape 537">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9" name="Freeform: Shape 538">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0" name="Freeform: Shape 539">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1" name="Freeform: Shape 540">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2" name="Freeform: Shape 541">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3" name="Freeform: Shape 542">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4" name="Freeform: Shape 543">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5" name="Freeform: Shape 544">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6" name="Freeform: Shape 545">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7" name="Freeform: Shape 546">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8" name="Freeform: Shape 547">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9" name="Freeform: Shape 548">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0" name="Freeform: Shape 549">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1" name="Freeform: Shape 550">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2" name="Freeform: Shape 551">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3" name="Freeform: Shape 552">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4" name="Freeform: Shape 553">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5" name="Freeform: Shape 554">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6" name="Freeform: Shape 555">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7" name="Freeform: Shape 556">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8" name="Freeform: Shape 557">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9" name="Freeform: Shape 558">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0" name="Freeform: Shape 559">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1" name="Freeform: Shape 560">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2" name="Freeform: Shape 561">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3" name="Freeform: Shape 562">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4" name="Freeform: Shape 563">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5" name="Freeform: Shape 564">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6" name="Freeform: Shape 565">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7" name="Freeform: Shape 566">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8" name="Freeform: Shape 567">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9" name="Freeform: Shape 568">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0" name="Freeform: Shape 569">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1" name="Freeform: Shape 570">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2" name="Freeform: Shape 571">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3" name="Freeform: Shape 572">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4" name="Freeform: Shape 573">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5" name="Freeform: Shape 574">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6" name="Freeform: Shape 575">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7" name="Freeform: Shape 576">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8" name="Freeform: Shape 577">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9" name="Freeform: Shape 578">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0" name="Freeform: Shape 579">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1" name="Freeform: Shape 580">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2" name="Freeform: Shape 581">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3" name="Freeform: Shape 582">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4" name="Freeform: Shape 583">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5" name="Freeform: Shape 584">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6" name="Freeform: Shape 585">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7" name="Freeform: Shape 586">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8" name="Freeform: Shape 587">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9" name="Freeform: Shape 588">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0" name="Freeform: Shape 589">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1" name="Freeform: Shape 590">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2" name="Freeform: Shape 591">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3" name="Freeform: Shape 592">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4" name="Freeform: Shape 593">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5" name="Freeform: Shape 594">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6" name="Freeform: Shape 595">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7" name="Freeform: Shape 596">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8" name="Freeform: Shape 597">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9" name="Freeform: Shape 598">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0" name="Freeform: Shape 599">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1" name="Freeform: Shape 600">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2" name="Freeform: Shape 601">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3" name="Freeform: Shape 602">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4" name="Freeform: Shape 603">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5" name="Freeform: Shape 604">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6" name="Freeform: Shape 605">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7" name="Freeform: Shape 606">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8" name="Freeform: Shape 607">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9" name="Freeform: Shape 608">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0" name="Freeform: Shape 609">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1" name="Freeform: Shape 610">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2" name="Freeform: Shape 611">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3" name="Freeform: Shape 612">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4" name="Freeform: Shape 613">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5" name="Freeform: Shape 614">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6" name="Freeform: Shape 615">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7" name="Freeform: Shape 616">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8" name="Freeform: Shape 617">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9" name="Freeform: Shape 618">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0" name="Freeform: Shape 619">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1" name="Freeform: Shape 620">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2" name="Freeform: Shape 621">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3" name="Freeform: Shape 622">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4" name="Freeform: Shape 623">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5" name="Freeform: Shape 624">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6" name="Freeform: Shape 625">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7" name="Freeform: Shape 626">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8" name="Freeform: Shape 627">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9" name="Freeform: Shape 628">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0" name="Freeform: Shape 629">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1" name="Freeform: Shape 630">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2" name="Freeform: Shape 631">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3" name="Freeform: Shape 632">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4" name="Freeform: Shape 633">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5" name="Freeform: Shape 634">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6" name="Freeform: Shape 635">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7" name="Freeform: Shape 636">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8" name="Freeform: Shape 637">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9" name="Freeform: Shape 638">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0" name="Freeform: Shape 639">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1" name="Freeform: Shape 640">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2" name="Freeform: Shape 641">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3" name="Freeform: Shape 642">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4" name="Freeform: Shape 643">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5" name="Freeform: Shape 644">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6" name="Freeform: Shape 645">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7" name="Freeform: Shape 646">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8" name="Freeform: Shape 647">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9" name="Freeform: Shape 648">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0" name="Freeform: Shape 649">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1" name="Freeform: Shape 650">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2" name="Freeform: Shape 651">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3" name="Freeform: Shape 652">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4" name="Freeform: Shape 653">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5" name="Freeform: Shape 654">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6" name="Freeform: Shape 655">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7" name="Freeform: Shape 656">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8" name="Freeform: Shape 657">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9" name="Freeform: Shape 658">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0" name="Freeform: Shape 659">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1" name="Freeform: Shape 660">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2" name="Freeform: Shape 661">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3" name="Freeform: Shape 662">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4" name="Freeform: Shape 663">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5" name="Freeform: Shape 664">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6" name="Freeform: Shape 665">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7" name="Freeform: Shape 666">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8" name="Freeform: Shape 667">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9" name="Freeform: Shape 668">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0" name="Freeform: Shape 669">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1" name="Freeform: Shape 670">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2" name="Freeform: Shape 671">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3" name="Freeform: Shape 672">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4" name="Freeform: Shape 673">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5" name="Freeform: Shape 674">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6" name="Freeform: Shape 675">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7" name="Freeform: Shape 676">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8" name="Freeform: Shape 677">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9" name="Freeform: Shape 678">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Tree>
    <p:extLst>
      <p:ext uri="{BB962C8B-B14F-4D97-AF65-F5344CB8AC3E}">
        <p14:creationId xmlns:p14="http://schemas.microsoft.com/office/powerpoint/2010/main" val="3942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bg1"/>
              </a:solidFill>
            </a:endParaRPr>
          </a:p>
        </p:txBody>
      </p:sp>
      <p:sp>
        <p:nvSpPr>
          <p:cNvPr id="2" name="TextBox 1">
            <a:extLst>
              <a:ext uri="{FF2B5EF4-FFF2-40B4-BE49-F238E27FC236}">
                <a16:creationId xmlns:a16="http://schemas.microsoft.com/office/drawing/2014/main" id="{7ABA0420-937E-B6E5-38F9-C003F4AF03BF}"/>
              </a:ext>
            </a:extLst>
          </p:cNvPr>
          <p:cNvSpPr txBox="1"/>
          <p:nvPr/>
        </p:nvSpPr>
        <p:spPr>
          <a:xfrm>
            <a:off x="838200" y="448721"/>
            <a:ext cx="4707671" cy="1225650"/>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800" kern="1200">
                <a:solidFill>
                  <a:schemeClr val="bg1"/>
                </a:solidFill>
                <a:latin typeface="+mj-lt"/>
                <a:ea typeface="+mj-ea"/>
                <a:cs typeface="+mj-cs"/>
              </a:rPr>
              <a:t>Objectives</a:t>
            </a: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F4C5408-0C92-E6F0-7F37-BDB429585E8E}"/>
              </a:ext>
            </a:extLst>
          </p:cNvPr>
          <p:cNvSpPr txBox="1"/>
          <p:nvPr/>
        </p:nvSpPr>
        <p:spPr>
          <a:xfrm>
            <a:off x="897769" y="1909192"/>
            <a:ext cx="4586513" cy="3647710"/>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nSpc>
                <a:spcPct val="90000"/>
              </a:lnSpc>
              <a:spcAft>
                <a:spcPts val="600"/>
              </a:spcAft>
              <a:buFont typeface="Arial" pitchFamily="34" charset="0"/>
              <a:buChar char="•"/>
            </a:pPr>
            <a:r>
              <a:rPr lang="en-US" sz="1600">
                <a:solidFill>
                  <a:schemeClr val="bg1"/>
                </a:solidFill>
              </a:rPr>
              <a:t>The major goal is to create a powerful AI-powered real-time property appraisal system, demonstrating a commitment to technological innovation.</a:t>
            </a:r>
          </a:p>
          <a:p>
            <a:pPr marL="285750" indent="-228600">
              <a:lnSpc>
                <a:spcPct val="90000"/>
              </a:lnSpc>
              <a:spcAft>
                <a:spcPts val="600"/>
              </a:spcAft>
              <a:buFont typeface="Arial" pitchFamily="34" charset="0"/>
              <a:buChar char="•"/>
            </a:pPr>
            <a:r>
              <a:rPr lang="en-US" sz="1600">
                <a:solidFill>
                  <a:schemeClr val="bg1"/>
                </a:solidFill>
              </a:rPr>
              <a:t>The project's goal is to improve accuracy by implementing a variety of advanced regression approaches, with an emphasis on precision and dependability in valuation outputs.</a:t>
            </a:r>
          </a:p>
          <a:p>
            <a:pPr marL="285750" indent="-228600">
              <a:lnSpc>
                <a:spcPct val="90000"/>
              </a:lnSpc>
              <a:spcAft>
                <a:spcPts val="600"/>
              </a:spcAft>
              <a:buFont typeface="Arial" pitchFamily="34" charset="0"/>
              <a:buChar char="•"/>
            </a:pPr>
            <a:r>
              <a:rPr lang="en-US" sz="1600">
                <a:solidFill>
                  <a:schemeClr val="bg1"/>
                </a:solidFill>
              </a:rPr>
              <a:t>Create a web application that can easily be understandable to end users.</a:t>
            </a:r>
          </a:p>
          <a:p>
            <a:pPr marL="285750" indent="-228600">
              <a:lnSpc>
                <a:spcPct val="90000"/>
              </a:lnSpc>
              <a:spcAft>
                <a:spcPts val="600"/>
              </a:spcAft>
              <a:buFont typeface="Arial" pitchFamily="34" charset="0"/>
              <a:buChar char="•"/>
            </a:pPr>
            <a:r>
              <a:rPr lang="en-US" sz="1600">
                <a:solidFill>
                  <a:schemeClr val="bg1"/>
                </a:solidFill>
              </a:rPr>
              <a:t>Adding transparency and explainability elements displays a commitment to ensure that people understand and trust the AI model's decision-making process.</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object 10">
            <a:extLst>
              <a:ext uri="{FF2B5EF4-FFF2-40B4-BE49-F238E27FC236}">
                <a16:creationId xmlns:a16="http://schemas.microsoft.com/office/drawing/2014/main" id="{D31AF80D-53F7-E478-A51D-D2F1FA117AC9}"/>
              </a:ext>
            </a:extLst>
          </p:cNvPr>
          <p:cNvPicPr/>
          <p:nvPr/>
        </p:nvPicPr>
        <p:blipFill>
          <a:blip r:embed="rId2"/>
          <a:stretch>
            <a:fillRect/>
          </a:stretch>
        </p:blipFill>
        <p:spPr>
          <a:xfrm>
            <a:off x="6525453" y="680725"/>
            <a:ext cx="5666547" cy="5496550"/>
          </a:xfrm>
          <a:prstGeom prst="rect">
            <a:avLst/>
          </a:prstGeom>
        </p:spPr>
      </p:pic>
    </p:spTree>
    <p:extLst>
      <p:ext uri="{BB962C8B-B14F-4D97-AF65-F5344CB8AC3E}">
        <p14:creationId xmlns:p14="http://schemas.microsoft.com/office/powerpoint/2010/main" val="205851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E2A067-AE78-F457-DDDD-EEA8ECB98CAA}"/>
            </a:ext>
          </a:extLst>
        </p:cNvPr>
        <p:cNvGrpSpPr/>
        <p:nvPr/>
      </p:nvGrpSpPr>
      <p:grpSpPr>
        <a:xfrm>
          <a:off x="0" y="0"/>
          <a:ext cx="0" cy="0"/>
          <a:chOff x="0" y="0"/>
          <a:chExt cx="0" cy="0"/>
        </a:xfrm>
      </p:grpSpPr>
      <p:pic>
        <p:nvPicPr>
          <p:cNvPr id="4" name="Picture 3" descr="A graph on a white sheet&#10;&#10;Description automatically generated">
            <a:extLst>
              <a:ext uri="{FF2B5EF4-FFF2-40B4-BE49-F238E27FC236}">
                <a16:creationId xmlns:a16="http://schemas.microsoft.com/office/drawing/2014/main" id="{8A67D7E5-7207-0F84-AC2F-22A1039DD8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2908672" y="5987629"/>
            <a:ext cx="90983" cy="45719"/>
          </a:xfrm>
          <a:prstGeom prst="rect">
            <a:avLst/>
          </a:prstGeom>
        </p:spPr>
      </p:pic>
      <p:sp useBgFill="1">
        <p:nvSpPr>
          <p:cNvPr id="26" name="Rectangle 25">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8"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5" name="object 10">
            <a:extLst>
              <a:ext uri="{FF2B5EF4-FFF2-40B4-BE49-F238E27FC236}">
                <a16:creationId xmlns:a16="http://schemas.microsoft.com/office/drawing/2014/main" id="{7EC54B6C-E2E6-1F6E-4147-AF138FFE1B95}"/>
              </a:ext>
            </a:extLst>
          </p:cNvPr>
          <p:cNvPicPr/>
          <p:nvPr/>
        </p:nvPicPr>
        <p:blipFill>
          <a:blip r:embed="rId3">
            <a:alphaModFix amt="35000"/>
          </a:blip>
          <a:srcRect t="42010"/>
          <a:stretch>
            <a:fillRect/>
          </a:stretch>
        </p:blipFill>
        <p:spPr>
          <a:xfrm>
            <a:off x="-96688" y="-9330"/>
            <a:ext cx="12191980" cy="6858000"/>
          </a:xfrm>
          <a:prstGeom prst="rect">
            <a:avLst/>
          </a:prstGeom>
        </p:spPr>
      </p:pic>
      <p:sp>
        <p:nvSpPr>
          <p:cNvPr id="2" name="TextBox 1">
            <a:extLst>
              <a:ext uri="{FF2B5EF4-FFF2-40B4-BE49-F238E27FC236}">
                <a16:creationId xmlns:a16="http://schemas.microsoft.com/office/drawing/2014/main" id="{2A0D7831-ECAB-DFF5-6966-1EEFE168703A}"/>
              </a:ext>
            </a:extLst>
          </p:cNvPr>
          <p:cNvSpPr txBox="1"/>
          <p:nvPr/>
        </p:nvSpPr>
        <p:spPr>
          <a:xfrm>
            <a:off x="841248" y="426720"/>
            <a:ext cx="10506456" cy="1919141"/>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6000">
                <a:solidFill>
                  <a:srgbClr val="FFFFFF"/>
                </a:solidFill>
                <a:latin typeface="+mj-lt"/>
                <a:ea typeface="+mj-ea"/>
                <a:cs typeface="+mj-cs"/>
              </a:rPr>
              <a:t>Scope</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77412204-B803-E746-637D-8649D9C60225}"/>
              </a:ext>
            </a:extLst>
          </p:cNvPr>
          <p:cNvSpPr txBox="1"/>
          <p:nvPr/>
        </p:nvSpPr>
        <p:spPr>
          <a:xfrm>
            <a:off x="841248" y="3337269"/>
            <a:ext cx="10509504" cy="2905686"/>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gn="just">
              <a:lnSpc>
                <a:spcPct val="90000"/>
              </a:lnSpc>
              <a:spcAft>
                <a:spcPts val="600"/>
              </a:spcAft>
              <a:buFont typeface="Arial" pitchFamily="34" charset="0"/>
              <a:buChar char="•"/>
            </a:pPr>
            <a:r>
              <a:rPr lang="en-US" sz="2200" dirty="0">
                <a:solidFill>
                  <a:srgbClr val="FFFFFF"/>
                </a:solidFill>
              </a:rPr>
              <a:t>The project's goal is to establish a real-time property valuation system that can be tailored to different regions and property kinds. It brings together several data sources to offer a thorough picture of property assessments. The system is intended to be user-friendly, with capabilities that allow homeowners and real estate professionals to access and analyze property values by reviewing graphs and web application and collaboration with real estate specialists ensures that industry expertise is included. Scalability is also an important consideration. The initiative intends to provide a new standard for real estate appraisal procedures..</a:t>
            </a:r>
          </a:p>
        </p:txBody>
      </p:sp>
    </p:spTree>
    <p:extLst>
      <p:ext uri="{BB962C8B-B14F-4D97-AF65-F5344CB8AC3E}">
        <p14:creationId xmlns:p14="http://schemas.microsoft.com/office/powerpoint/2010/main" val="389238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ity with many buildings and roads&#10;&#10;Description automatically generated with medium confidence">
            <a:extLst>
              <a:ext uri="{FF2B5EF4-FFF2-40B4-BE49-F238E27FC236}">
                <a16:creationId xmlns:a16="http://schemas.microsoft.com/office/drawing/2014/main" id="{C1977555-F46A-5E70-D121-7E9BEA2F4B4C}"/>
              </a:ext>
            </a:extLst>
          </p:cNvPr>
          <p:cNvPicPr>
            <a:picLocks noChangeAspect="1"/>
          </p:cNvPicPr>
          <p:nvPr/>
        </p:nvPicPr>
        <p:blipFill>
          <a:blip r:embed="rId2" cstate="print">
            <a:extLst>
              <a:ext uri="{28A0092B-C50C-407E-A947-70E740481C1C}">
                <a14:useLocalDpi xmlns:a14="http://schemas.microsoft.com/office/drawing/2010/main" val="0"/>
              </a:ext>
            </a:extLst>
          </a:blip>
          <a:srcRect t="22938" r="4327" b="1380"/>
          <a:stretch>
            <a:fillRect/>
          </a:stretch>
        </p:blipFill>
        <p:spPr>
          <a:xfrm>
            <a:off x="1372462" y="2833836"/>
            <a:ext cx="1504745" cy="1190327"/>
          </a:xfrm>
          <a:prstGeom prst="rect">
            <a:avLst/>
          </a:prstGeom>
        </p:spPr>
      </p:pic>
      <p:sp>
        <p:nvSpPr>
          <p:cNvPr id="41"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305D-2B12-1042-447D-7A6A293DAFC4}"/>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2600" kern="1200">
                <a:solidFill>
                  <a:srgbClr val="FFFFFF"/>
                </a:solidFill>
                <a:latin typeface="+mj-lt"/>
                <a:ea typeface="+mj-ea"/>
                <a:cs typeface="+mj-cs"/>
              </a:rPr>
              <a:t>Gantt Chart</a:t>
            </a:r>
          </a:p>
        </p:txBody>
      </p:sp>
      <p:pic>
        <p:nvPicPr>
          <p:cNvPr id="5" name="Picture 4" descr="A graph on a white sheet&#10;&#10;Description automatically generated">
            <a:extLst>
              <a:ext uri="{FF2B5EF4-FFF2-40B4-BE49-F238E27FC236}">
                <a16:creationId xmlns:a16="http://schemas.microsoft.com/office/drawing/2014/main" id="{9F3B8A06-10BC-1C48-F5CF-91EBE5A31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712" y="1268760"/>
            <a:ext cx="8597973" cy="4320480"/>
          </a:xfrm>
          <a:prstGeom prst="rect">
            <a:avLst/>
          </a:prstGeom>
        </p:spPr>
      </p:pic>
    </p:spTree>
    <p:extLst>
      <p:ext uri="{BB962C8B-B14F-4D97-AF65-F5344CB8AC3E}">
        <p14:creationId xmlns:p14="http://schemas.microsoft.com/office/powerpoint/2010/main" val="834058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8B1CBC39-802C-2674-B123-A8128D65C1F3}"/>
              </a:ext>
            </a:extLst>
          </p:cNvPr>
          <p:cNvPicPr>
            <a:picLocks noChangeAspect="1"/>
          </p:cNvPicPr>
          <p:nvPr/>
        </p:nvPicPr>
        <p:blipFill>
          <a:blip r:embed="rId3" cstate="print">
            <a:extLst>
              <a:ext uri="{28A0092B-C50C-407E-A947-70E740481C1C}">
                <a14:useLocalDpi xmlns:a14="http://schemas.microsoft.com/office/drawing/2010/main" val="0"/>
              </a:ext>
            </a:extLst>
          </a:blip>
          <a:srcRect l="33418" t="60523" r="33887" b="5665"/>
          <a:stretch>
            <a:fillRect/>
          </a:stretch>
        </p:blipFill>
        <p:spPr>
          <a:xfrm>
            <a:off x="2777551" y="5770271"/>
            <a:ext cx="1794959" cy="994816"/>
          </a:xfrm>
          <a:prstGeom prst="rect">
            <a:avLst/>
          </a:prstGeom>
        </p:spPr>
      </p:pic>
      <p:sp>
        <p:nvSpPr>
          <p:cNvPr id="2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7" name="Picture 6" descr="A city with many buildings and roads&#10;&#10;Description automatically generated with medium confidence">
            <a:extLst>
              <a:ext uri="{FF2B5EF4-FFF2-40B4-BE49-F238E27FC236}">
                <a16:creationId xmlns:a16="http://schemas.microsoft.com/office/drawing/2014/main" id="{9C536911-40C6-DFD2-DDA2-E8EA8656696E}"/>
              </a:ext>
            </a:extLst>
          </p:cNvPr>
          <p:cNvPicPr>
            <a:picLocks noChangeAspect="1"/>
          </p:cNvPicPr>
          <p:nvPr/>
        </p:nvPicPr>
        <p:blipFill>
          <a:blip r:embed="rId4">
            <a:alphaModFix amt="40000"/>
            <a:extLst>
              <a:ext uri="{28A0092B-C50C-407E-A947-70E740481C1C}">
                <a14:useLocalDpi xmlns:a14="http://schemas.microsoft.com/office/drawing/2010/main" val="0"/>
              </a:ext>
            </a:extLst>
          </a:blip>
          <a:srcRect t="29983" b="13767"/>
          <a:stretch>
            <a:fillRect/>
          </a:stretch>
        </p:blipFill>
        <p:spPr>
          <a:xfrm>
            <a:off x="20" y="10"/>
            <a:ext cx="12191979" cy="6857990"/>
          </a:xfrm>
          <a:prstGeom prst="rect">
            <a:avLst/>
          </a:prstGeom>
        </p:spPr>
      </p:pic>
      <p:sp>
        <p:nvSpPr>
          <p:cNvPr id="4" name="TextBox 3">
            <a:extLst>
              <a:ext uri="{FF2B5EF4-FFF2-40B4-BE49-F238E27FC236}">
                <a16:creationId xmlns:a16="http://schemas.microsoft.com/office/drawing/2014/main" id="{A9ED2E5B-F9C5-CD47-FDC7-DE7956E11FE2}"/>
              </a:ext>
            </a:extLst>
          </p:cNvPr>
          <p:cNvSpPr txBox="1"/>
          <p:nvPr/>
        </p:nvSpPr>
        <p:spPr>
          <a:xfrm>
            <a:off x="841249" y="941832"/>
            <a:ext cx="10506456" cy="2057400"/>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5000">
                <a:solidFill>
                  <a:schemeClr val="bg1"/>
                </a:solidFill>
                <a:latin typeface="+mj-lt"/>
                <a:ea typeface="+mj-ea"/>
                <a:cs typeface="+mj-cs"/>
              </a:rPr>
              <a:t>Proposed methodlogy</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prstClr val="white"/>
              </a:solidFill>
              <a:latin typeface="Calibri"/>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BAFB4F5D-8D60-BD2C-09F8-CC1E93EFABCE}"/>
              </a:ext>
            </a:extLst>
          </p:cNvPr>
          <p:cNvSpPr txBox="1"/>
          <p:nvPr/>
        </p:nvSpPr>
        <p:spPr>
          <a:xfrm>
            <a:off x="841248" y="3502152"/>
            <a:ext cx="10506456" cy="267004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000">
                <a:solidFill>
                  <a:schemeClr val="bg1"/>
                </a:solidFill>
              </a:rPr>
              <a:t>I have used 6 various ml algorithms to check the best algorithm with respective to accuracy</a:t>
            </a:r>
          </a:p>
          <a:p>
            <a:pPr marL="342900" indent="-228600">
              <a:lnSpc>
                <a:spcPct val="90000"/>
              </a:lnSpc>
              <a:spcAft>
                <a:spcPts val="600"/>
              </a:spcAft>
              <a:buFont typeface="Arial" pitchFamily="34" charset="0"/>
              <a:buChar char="•"/>
            </a:pPr>
            <a:r>
              <a:rPr lang="en-US" sz="2000">
                <a:solidFill>
                  <a:schemeClr val="bg1"/>
                </a:solidFill>
              </a:rPr>
              <a:t>Linear regression</a:t>
            </a:r>
          </a:p>
          <a:p>
            <a:pPr marL="342900" indent="-228600">
              <a:lnSpc>
                <a:spcPct val="90000"/>
              </a:lnSpc>
              <a:spcAft>
                <a:spcPts val="600"/>
              </a:spcAft>
              <a:buFont typeface="Arial" pitchFamily="34" charset="0"/>
              <a:buChar char="•"/>
            </a:pPr>
            <a:r>
              <a:rPr lang="en-US" sz="2000">
                <a:solidFill>
                  <a:schemeClr val="bg1"/>
                </a:solidFill>
              </a:rPr>
              <a:t>Lasso regression</a:t>
            </a:r>
          </a:p>
          <a:p>
            <a:pPr marL="342900" indent="-228600">
              <a:lnSpc>
                <a:spcPct val="90000"/>
              </a:lnSpc>
              <a:spcAft>
                <a:spcPts val="600"/>
              </a:spcAft>
              <a:buFont typeface="Arial" pitchFamily="34" charset="0"/>
              <a:buChar char="•"/>
            </a:pPr>
            <a:r>
              <a:rPr lang="en-US" sz="2000">
                <a:solidFill>
                  <a:schemeClr val="bg1"/>
                </a:solidFill>
              </a:rPr>
              <a:t>Ridge regression</a:t>
            </a:r>
          </a:p>
          <a:p>
            <a:pPr marL="342900" indent="-228600">
              <a:lnSpc>
                <a:spcPct val="90000"/>
              </a:lnSpc>
              <a:spcAft>
                <a:spcPts val="600"/>
              </a:spcAft>
              <a:buFont typeface="Arial" pitchFamily="34" charset="0"/>
              <a:buChar char="•"/>
            </a:pPr>
            <a:r>
              <a:rPr lang="en-US" sz="2000">
                <a:solidFill>
                  <a:schemeClr val="bg1"/>
                </a:solidFill>
              </a:rPr>
              <a:t>Support vector machine</a:t>
            </a:r>
          </a:p>
          <a:p>
            <a:pPr marL="342900" indent="-228600">
              <a:lnSpc>
                <a:spcPct val="90000"/>
              </a:lnSpc>
              <a:spcAft>
                <a:spcPts val="600"/>
              </a:spcAft>
              <a:buFont typeface="Arial" pitchFamily="34" charset="0"/>
              <a:buChar char="•"/>
            </a:pPr>
            <a:r>
              <a:rPr lang="en-US" sz="2000">
                <a:solidFill>
                  <a:schemeClr val="bg1"/>
                </a:solidFill>
              </a:rPr>
              <a:t>Random forest</a:t>
            </a:r>
          </a:p>
          <a:p>
            <a:pPr marL="342900" indent="-228600">
              <a:lnSpc>
                <a:spcPct val="90000"/>
              </a:lnSpc>
              <a:spcAft>
                <a:spcPts val="600"/>
              </a:spcAft>
              <a:buFont typeface="Arial" pitchFamily="34" charset="0"/>
              <a:buChar char="•"/>
            </a:pPr>
            <a:r>
              <a:rPr lang="en-US" sz="2000">
                <a:solidFill>
                  <a:schemeClr val="bg1"/>
                </a:solidFill>
              </a:rPr>
              <a:t>XGBoost</a:t>
            </a:r>
          </a:p>
        </p:txBody>
      </p:sp>
    </p:spTree>
    <p:extLst>
      <p:ext uri="{BB962C8B-B14F-4D97-AF65-F5344CB8AC3E}">
        <p14:creationId xmlns:p14="http://schemas.microsoft.com/office/powerpoint/2010/main" val="43812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a:solidFill>
                  <a:schemeClr val="bg1"/>
                </a:solidFill>
                <a:latin typeface="+mj-lt"/>
                <a:ea typeface="+mj-ea"/>
                <a:cs typeface="+mj-cs"/>
              </a:rPr>
              <a:t>1. Linear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gn="just">
              <a:lnSpc>
                <a:spcPct val="90000"/>
              </a:lnSpc>
              <a:spcAft>
                <a:spcPts val="600"/>
              </a:spcAft>
              <a:buFont typeface="Arial" pitchFamily="34" charset="0"/>
              <a:buChar char="•"/>
            </a:pPr>
            <a:r>
              <a:rPr lang="en-US" sz="2000">
                <a:solidFill>
                  <a:schemeClr val="bg1"/>
                </a:solidFill>
              </a:rPr>
              <a:t>This model builds links between the many variables being studied. Correlation coefficients or regression equations can be used to determine the correlation between variables. There are models that can identify the most important aspects for understanding the dependent variable. Multiple regression is used to collect data on both independent and dependent factors to anticipate certain prices. Multiple linear regression determines the link between dependent and independent variables.</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a:blip r:embed="rId2" cstate="print">
            <a:extLst>
              <a:ext uri="{28A0092B-C50C-407E-A947-70E740481C1C}">
                <a14:useLocalDpi xmlns:a14="http://schemas.microsoft.com/office/drawing/2010/main" val="0"/>
              </a:ext>
            </a:extLst>
          </a:blip>
          <a:srcRect t="22938" r="4327" b="1380"/>
          <a:stretch>
            <a:fillRect/>
          </a:stretch>
        </p:blipFill>
        <p:spPr>
          <a:xfrm>
            <a:off x="6679487" y="369913"/>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6B046DD-16E4-B5FD-7D90-CEFAD8B4A4F8}"/>
              </a:ext>
            </a:extLst>
          </p:cNvPr>
          <p:cNvPicPr>
            <a:picLocks noChangeAspect="1"/>
          </p:cNvPicPr>
          <p:nvPr/>
        </p:nvPicPr>
        <p:blipFill>
          <a:blip r:embed="rId3">
            <a:extLst>
              <a:ext uri="{28A0092B-C50C-407E-A947-70E740481C1C}">
                <a14:useLocalDpi xmlns:a14="http://schemas.microsoft.com/office/drawing/2010/main" val="0"/>
              </a:ext>
            </a:extLst>
          </a:blip>
          <a:srcRect l="33418" t="60523" r="33887" b="5665"/>
          <a:stretch>
            <a:fillRect/>
          </a:stretch>
        </p:blipFill>
        <p:spPr>
          <a:xfrm>
            <a:off x="7825071" y="3684282"/>
            <a:ext cx="3996261" cy="2849790"/>
          </a:xfrm>
          <a:prstGeom prst="rect">
            <a:avLst/>
          </a:prstGeom>
        </p:spPr>
      </p:pic>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Tree>
    <p:extLst>
      <p:ext uri="{BB962C8B-B14F-4D97-AF65-F5344CB8AC3E}">
        <p14:creationId xmlns:p14="http://schemas.microsoft.com/office/powerpoint/2010/main" val="146280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a:solidFill>
                  <a:schemeClr val="bg1"/>
                </a:solidFill>
                <a:latin typeface="+mj-lt"/>
                <a:ea typeface="+mj-ea"/>
                <a:cs typeface="+mj-cs"/>
              </a:rPr>
              <a:t>2. Ridge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gn="just">
              <a:lnSpc>
                <a:spcPct val="90000"/>
              </a:lnSpc>
              <a:spcAft>
                <a:spcPts val="600"/>
              </a:spcAft>
              <a:buFont typeface="Arial" pitchFamily="34" charset="0"/>
              <a:buChar char="•"/>
            </a:pPr>
            <a:r>
              <a:rPr lang="en-US" sz="2000">
                <a:solidFill>
                  <a:schemeClr val="bg1"/>
                </a:solidFill>
              </a:rPr>
              <a:t>This model builds if linear regression model becomes overfitted then we use this to increase the efficiency of the model. By using linear regression, we will find cost function it means we will subtract the actual value with the predicted value and squares the outcome. Main aim to build this model is to get the value as zero So, to get this we will add the multiple of alpha and square of the slope. This will increase the efficiency.</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a:blip r:embed="rId2" cstate="print">
            <a:extLst>
              <a:ext uri="{28A0092B-C50C-407E-A947-70E740481C1C}">
                <a14:useLocalDpi xmlns:a14="http://schemas.microsoft.com/office/drawing/2010/main" val="0"/>
              </a:ext>
            </a:extLst>
          </a:blip>
          <a:srcRect t="22938" r="4327" b="1380"/>
          <a:stretch>
            <a:fillRect/>
          </a:stretch>
        </p:blipFill>
        <p:spPr>
          <a:xfrm>
            <a:off x="8063175" y="3739695"/>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695DC4FD-D11F-9899-1789-E6E151D1E513}"/>
              </a:ext>
            </a:extLst>
          </p:cNvPr>
          <p:cNvPicPr>
            <a:picLocks noChangeAspect="1"/>
          </p:cNvPicPr>
          <p:nvPr/>
        </p:nvPicPr>
        <p:blipFill>
          <a:blip r:embed="rId3">
            <a:extLst>
              <a:ext uri="{28A0092B-C50C-407E-A947-70E740481C1C}">
                <a14:useLocalDpi xmlns:a14="http://schemas.microsoft.com/office/drawing/2010/main" val="0"/>
              </a:ext>
            </a:extLst>
          </a:blip>
          <a:srcRect l="42985" t="67961" r="31209" b="22107"/>
          <a:stretch>
            <a:fillRect/>
          </a:stretch>
        </p:blipFill>
        <p:spPr>
          <a:xfrm>
            <a:off x="6489553" y="1332706"/>
            <a:ext cx="3880360" cy="800325"/>
          </a:xfrm>
          <a:prstGeom prst="rect">
            <a:avLst/>
          </a:prstGeom>
        </p:spPr>
      </p:pic>
    </p:spTree>
    <p:extLst>
      <p:ext uri="{BB962C8B-B14F-4D97-AF65-F5344CB8AC3E}">
        <p14:creationId xmlns:p14="http://schemas.microsoft.com/office/powerpoint/2010/main" val="379391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7CF7C4-5653-898F-D8CC-2122CB1148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a14:imgEffect>
                  </a14:imgLayer>
                </a14:imgProps>
              </a:ext>
            </a:extLst>
          </a:blip>
          <a:stretch>
            <a:fillRect/>
          </a:stretch>
        </p:blipFill>
        <p:spPr>
          <a:xfrm>
            <a:off x="8528554" y="5563096"/>
            <a:ext cx="123834" cy="117701"/>
          </a:xfrm>
          <a:prstGeom prst="rect">
            <a:avLst/>
          </a:prstGeom>
        </p:spPr>
      </p:pic>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a:solidFill>
                  <a:schemeClr val="bg1"/>
                </a:solidFill>
                <a:latin typeface="+mj-lt"/>
                <a:ea typeface="+mj-ea"/>
                <a:cs typeface="+mj-cs"/>
              </a:rPr>
              <a:t>3. Lasso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gn="just">
              <a:lnSpc>
                <a:spcPct val="90000"/>
              </a:lnSpc>
              <a:spcAft>
                <a:spcPts val="600"/>
              </a:spcAft>
              <a:buFont typeface="Arial" pitchFamily="34" charset="0"/>
              <a:buChar char="•"/>
            </a:pPr>
            <a:r>
              <a:rPr lang="en-US" sz="2000">
                <a:solidFill>
                  <a:schemeClr val="bg1"/>
                </a:solidFill>
              </a:rPr>
              <a:t>This model builds if linear regression model becomes overfitted then we use this to increase the efficiency of the model. By using linear regression, we will find cost function it means we will subtract the actual value with the predicted value and squares the outcome. Main aim to build this model is to get the value as zero So, to get this we will add the multiple of alpha and magnitude of the slope. This will increase the efficiency.</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a:blip r:embed="rId4" cstate="print">
            <a:extLst>
              <a:ext uri="{28A0092B-C50C-407E-A947-70E740481C1C}">
                <a14:useLocalDpi xmlns:a14="http://schemas.microsoft.com/office/drawing/2010/main" val="0"/>
              </a:ext>
            </a:extLst>
          </a:blip>
          <a:srcRect t="22938" r="4327" b="1380"/>
          <a:stretch>
            <a:fillRect/>
          </a:stretch>
        </p:blipFill>
        <p:spPr>
          <a:xfrm>
            <a:off x="6669707" y="378160"/>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4F83E955-ECC3-A4A9-26C4-79E645FB4795}"/>
              </a:ext>
            </a:extLst>
          </p:cNvPr>
          <p:cNvPicPr>
            <a:picLocks noChangeAspect="1"/>
          </p:cNvPicPr>
          <p:nvPr/>
        </p:nvPicPr>
        <p:blipFill>
          <a:blip r:embed="rId5">
            <a:extLst>
              <a:ext uri="{28A0092B-C50C-407E-A947-70E740481C1C}">
                <a14:useLocalDpi xmlns:a14="http://schemas.microsoft.com/office/drawing/2010/main" val="0"/>
              </a:ext>
            </a:extLst>
          </a:blip>
          <a:srcRect l="40645" t="51748" r="32258" b="39278"/>
          <a:stretch>
            <a:fillRect/>
          </a:stretch>
        </p:blipFill>
        <p:spPr>
          <a:xfrm>
            <a:off x="7955300" y="4800444"/>
            <a:ext cx="3735802" cy="663034"/>
          </a:xfrm>
          <a:prstGeom prst="rect">
            <a:avLst/>
          </a:prstGeom>
        </p:spPr>
      </p:pic>
    </p:spTree>
    <p:extLst>
      <p:ext uri="{BB962C8B-B14F-4D97-AF65-F5344CB8AC3E}">
        <p14:creationId xmlns:p14="http://schemas.microsoft.com/office/powerpoint/2010/main" val="278183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a:solidFill>
                  <a:schemeClr val="bg1"/>
                </a:solidFill>
                <a:latin typeface="+mj-lt"/>
                <a:ea typeface="+mj-ea"/>
                <a:cs typeface="+mj-cs"/>
              </a:rPr>
              <a:t>4. Linear support vector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gn="just">
              <a:lnSpc>
                <a:spcPct val="90000"/>
              </a:lnSpc>
              <a:spcAft>
                <a:spcPts val="600"/>
              </a:spcAft>
              <a:buFont typeface="Arial" pitchFamily="34" charset="0"/>
              <a:buChar char="•"/>
            </a:pPr>
            <a:r>
              <a:rPr lang="en-US" sz="2000">
                <a:solidFill>
                  <a:schemeClr val="bg1"/>
                </a:solidFill>
              </a:rPr>
              <a:t>In SVM regression, the aim is to create a function f(x) that predicts the target variable y based on input characteristics. The hyperplane in SVM regression is defined as f(x)=⟨w,x⟩+b, where w represents the weight vector, x is the input feature vector, and b is the bias factor. The hyperplane aims to suit the data points as closely as possible while maximizing the margin. </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a:blip r:embed="rId2" cstate="print">
            <a:extLst>
              <a:ext uri="{28A0092B-C50C-407E-A947-70E740481C1C}">
                <a14:useLocalDpi xmlns:a14="http://schemas.microsoft.com/office/drawing/2010/main" val="0"/>
              </a:ext>
            </a:extLst>
          </a:blip>
          <a:srcRect t="22938" r="4327" b="1380"/>
          <a:stretch>
            <a:fillRect/>
          </a:stretch>
        </p:blipFill>
        <p:spPr>
          <a:xfrm>
            <a:off x="8063175" y="3739695"/>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8" name="Picture 7">
            <a:extLst>
              <a:ext uri="{FF2B5EF4-FFF2-40B4-BE49-F238E27FC236}">
                <a16:creationId xmlns:a16="http://schemas.microsoft.com/office/drawing/2014/main" id="{3038758A-C8A8-C95D-7FA2-430A73D212AE}"/>
              </a:ext>
            </a:extLst>
          </p:cNvPr>
          <p:cNvPicPr>
            <a:picLocks noChangeAspect="1"/>
          </p:cNvPicPr>
          <p:nvPr/>
        </p:nvPicPr>
        <p:blipFill>
          <a:blip r:embed="rId3"/>
          <a:stretch>
            <a:fillRect/>
          </a:stretch>
        </p:blipFill>
        <p:spPr>
          <a:xfrm>
            <a:off x="6923692" y="340157"/>
            <a:ext cx="3012082" cy="2862900"/>
          </a:xfrm>
          <a:prstGeom prst="rect">
            <a:avLst/>
          </a:prstGeom>
        </p:spPr>
      </p:pic>
    </p:spTree>
    <p:extLst>
      <p:ext uri="{BB962C8B-B14F-4D97-AF65-F5344CB8AC3E}">
        <p14:creationId xmlns:p14="http://schemas.microsoft.com/office/powerpoint/2010/main" val="78250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FEB0DCCB-4620-6804-F6DE-71B7B6BAF22A}"/>
              </a:ext>
            </a:extLst>
          </p:cNvPr>
          <p:cNvSpPr txBox="1"/>
          <p:nvPr/>
        </p:nvSpPr>
        <p:spPr>
          <a:xfrm>
            <a:off x="5956784" y="396117"/>
            <a:ext cx="5217172" cy="1158857"/>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kern="1200">
                <a:solidFill>
                  <a:schemeClr val="bg1"/>
                </a:solidFill>
                <a:latin typeface="+mj-lt"/>
                <a:ea typeface="+mj-ea"/>
                <a:cs typeface="+mj-cs"/>
              </a:rPr>
              <a:t>5. Random forest</a:t>
            </a:r>
          </a:p>
        </p:txBody>
      </p:sp>
      <p:grpSp>
        <p:nvGrpSpPr>
          <p:cNvPr id="52"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53" name="Freeform: Shape 52">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6" name="Oval 55">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58" name="Oval 57">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a:blip r:embed="rId2" cstate="print">
            <a:extLst>
              <a:ext uri="{28A0092B-C50C-407E-A947-70E740481C1C}">
                <a14:useLocalDpi xmlns:a14="http://schemas.microsoft.com/office/drawing/2010/main" val="0"/>
              </a:ext>
            </a:extLst>
          </a:blip>
          <a:srcRect t="22938" r="4327" b="1380"/>
          <a:stretch>
            <a:fillRect/>
          </a:stretch>
        </p:blipFill>
        <p:spPr>
          <a:xfrm>
            <a:off x="1526293" y="2022894"/>
            <a:ext cx="3555043" cy="2812212"/>
          </a:xfrm>
          <a:prstGeom prst="rect">
            <a:avLst/>
          </a:prstGeom>
        </p:spPr>
      </p:pic>
      <p:grpSp>
        <p:nvGrpSpPr>
          <p:cNvPr id="60"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61" name="Freeform: Shape 60">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Shape 62">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Shape 63">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Shape 64">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Shape 69">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Shape 70">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2" name="Freeform: Shape 71">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3" name="Freeform: Shape 72">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 name="TextBox 2">
            <a:extLst>
              <a:ext uri="{FF2B5EF4-FFF2-40B4-BE49-F238E27FC236}">
                <a16:creationId xmlns:a16="http://schemas.microsoft.com/office/drawing/2014/main" id="{F99779EF-D5B4-26AC-0CB1-164635204032}"/>
              </a:ext>
            </a:extLst>
          </p:cNvPr>
          <p:cNvSpPr txBox="1"/>
          <p:nvPr/>
        </p:nvSpPr>
        <p:spPr>
          <a:xfrm>
            <a:off x="5956783" y="1747592"/>
            <a:ext cx="5217173" cy="435133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itchFamily="34" charset="0"/>
              <a:buChar char="•"/>
            </a:pPr>
            <a:r>
              <a:rPr lang="en-US">
                <a:solidFill>
                  <a:schemeClr val="bg1"/>
                </a:solidFill>
              </a:rPr>
              <a:t>Random Forest regression is an ensemble learning approach that integrates the predictions of numerous decision trees to get a more accurate and stable result. During training, several decision trees are created from random subsets of the training data and features. Each tree is trained individually, and the final prediction is calculated by averaging the predictions of all individual trees (for regression tasks). This ensemble technique reduces overfitting and improves generalization performance. Furthermore, Random Forests incorporates unpredictability into the feature selection process, increasing the model's resilience and lowering the danger of overfitting.</a:t>
            </a:r>
          </a:p>
        </p:txBody>
      </p:sp>
    </p:spTree>
    <p:extLst>
      <p:ext uri="{BB962C8B-B14F-4D97-AF65-F5344CB8AC3E}">
        <p14:creationId xmlns:p14="http://schemas.microsoft.com/office/powerpoint/2010/main" val="423999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Picture 3">
            <a:extLst>
              <a:ext uri="{FF2B5EF4-FFF2-40B4-BE49-F238E27FC236}">
                <a16:creationId xmlns:a16="http://schemas.microsoft.com/office/drawing/2014/main" id="{678A1544-0F10-DF03-1D80-72AD066C2591}"/>
              </a:ext>
            </a:extLst>
          </p:cNvPr>
          <p:cNvPicPr>
            <a:picLocks noChangeAspect="1"/>
          </p:cNvPicPr>
          <p:nvPr/>
        </p:nvPicPr>
        <p:blipFill>
          <a:blip r:embed="rId2"/>
          <a:srcRect r="-3" b="-3"/>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44" name="Group 43">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5" name="Freeform: Shape 4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7" name="TextBox 36">
            <a:extLst>
              <a:ext uri="{FF2B5EF4-FFF2-40B4-BE49-F238E27FC236}">
                <a16:creationId xmlns:a16="http://schemas.microsoft.com/office/drawing/2014/main" id="{6B0761F5-3BB7-1284-784E-4BA0F6AC5280}"/>
              </a:ext>
            </a:extLst>
          </p:cNvPr>
          <p:cNvSpPr txBox="1"/>
          <p:nvPr/>
        </p:nvSpPr>
        <p:spPr>
          <a:xfrm>
            <a:off x="6234868" y="1820369"/>
            <a:ext cx="5217173" cy="435133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gn="just">
              <a:lnSpc>
                <a:spcPct val="90000"/>
              </a:lnSpc>
              <a:spcAft>
                <a:spcPts val="600"/>
              </a:spcAft>
              <a:buFont typeface="Arial" pitchFamily="34" charset="0"/>
              <a:buChar char="•"/>
            </a:pPr>
            <a:endParaRPr lang="en-US" sz="1500" dirty="0">
              <a:solidFill>
                <a:schemeClr val="bg1"/>
              </a:solidFill>
            </a:endParaRPr>
          </a:p>
        </p:txBody>
      </p:sp>
      <p:grpSp>
        <p:nvGrpSpPr>
          <p:cNvPr id="4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9" name="Freeform: Shape 4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4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5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Shape 5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3" name="Freeform: Shape 5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5" name="TextBox 4">
            <a:extLst>
              <a:ext uri="{FF2B5EF4-FFF2-40B4-BE49-F238E27FC236}">
                <a16:creationId xmlns:a16="http://schemas.microsoft.com/office/drawing/2014/main" id="{98EBD2FB-B336-FC39-5BAD-CC2C23D21E19}"/>
              </a:ext>
            </a:extLst>
          </p:cNvPr>
          <p:cNvSpPr txBox="1"/>
          <p:nvPr/>
        </p:nvSpPr>
        <p:spPr>
          <a:xfrm>
            <a:off x="7752184" y="980145"/>
            <a:ext cx="186422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600" dirty="0">
                <a:solidFill>
                  <a:schemeClr val="bg1"/>
                </a:solidFill>
              </a:rPr>
              <a:t>Abstract</a:t>
            </a:r>
          </a:p>
        </p:txBody>
      </p:sp>
      <p:sp>
        <p:nvSpPr>
          <p:cNvPr id="7" name="TextBox 6">
            <a:extLst>
              <a:ext uri="{FF2B5EF4-FFF2-40B4-BE49-F238E27FC236}">
                <a16:creationId xmlns:a16="http://schemas.microsoft.com/office/drawing/2014/main" id="{411470BC-2A96-ADC9-6F40-D18CA3D39E3A}"/>
              </a:ext>
            </a:extLst>
          </p:cNvPr>
          <p:cNvSpPr txBox="1"/>
          <p:nvPr/>
        </p:nvSpPr>
        <p:spPr>
          <a:xfrm>
            <a:off x="5794677" y="2078913"/>
            <a:ext cx="6097554" cy="2585323"/>
          </a:xfrm>
          <a:prstGeom prst="rect">
            <a:avLst/>
          </a:prstGeom>
          <a:noFill/>
        </p:spPr>
        <p:txBody>
          <a:bodyPr wrap="square">
            <a:spAutoFit/>
          </a:bodyPr>
          <a:lstStyle/>
          <a:p>
            <a:pPr algn="just"/>
            <a:r>
              <a:rPr lang="en-US" dirty="0">
                <a:solidFill>
                  <a:schemeClr val="bg1"/>
                </a:solidFill>
              </a:rPr>
              <a:t>The "Real-estate Predictor: AI-Driven Real-Time Property Valuation" project uses advanced machine learning techniques to modernize property valuation practices. It collects and evaluates data on property attributes, fine-tunes models, and integrates fairness-aware algorithms. The project aims to revolutionize real estate decision-making by providing actionable insights and fostering trust in the valuation process through a user-friendly web application.</a:t>
            </a:r>
            <a:endParaRPr lang="en-IN" dirty="0">
              <a:solidFill>
                <a:schemeClr val="bg1"/>
              </a:solidFill>
            </a:endParaRPr>
          </a:p>
        </p:txBody>
      </p:sp>
    </p:spTree>
    <p:extLst>
      <p:ext uri="{BB962C8B-B14F-4D97-AF65-F5344CB8AC3E}">
        <p14:creationId xmlns:p14="http://schemas.microsoft.com/office/powerpoint/2010/main" val="326189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dur="5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6" presetClass="entr" presetSubtype="16" dur="2000" fill="hold" grpId="0" nodeType="clickEffect" nodePh="1">
                                  <p:stCondLst>
                                    <p:cond delay="0"/>
                                  </p:stCondLst>
                                  <p:endCondLst>
                                    <p:cond evt="begin" delay="0">
                                      <p:tn val="10"/>
                                    </p:cond>
                                  </p:endCondLst>
                                  <p:childTnLst>
                                    <p:set>
                                      <p:cBhvr>
                                        <p:cTn id="11" dur="1" fill="hold">
                                          <p:stCondLst>
                                            <p:cond delay="0"/>
                                          </p:stCondLst>
                                        </p:cTn>
                                        <p:tgtEl>
                                          <p:spTgt spid="37"/>
                                        </p:tgtEl>
                                        <p:attrNameLst>
                                          <p:attrName>style.visibility</p:attrName>
                                        </p:attrNameLst>
                                      </p:cBhvr>
                                      <p:to>
                                        <p:strVal val="visible"/>
                                      </p:to>
                                    </p:set>
                                    <p:animEffect transition="in" filter="circle(in)">
                                      <p:cBhvr>
                                        <p:cTn id="12"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EB0DCCB-4620-6804-F6DE-71B7B6BAF22A}"/>
              </a:ext>
            </a:extLst>
          </p:cNvPr>
          <p:cNvSpPr txBox="1"/>
          <p:nvPr/>
        </p:nvSpPr>
        <p:spPr>
          <a:xfrm>
            <a:off x="938907" y="402336"/>
            <a:ext cx="5217172" cy="1169137"/>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b="1">
                <a:solidFill>
                  <a:schemeClr val="bg1"/>
                </a:solidFill>
                <a:latin typeface="+mj-lt"/>
                <a:ea typeface="+mj-ea"/>
                <a:cs typeface="+mj-cs"/>
              </a:rPr>
              <a:t>6. XGBoost</a:t>
            </a:r>
            <a:endParaRPr lang="en-US" sz="4400" b="1" dirty="0">
              <a:solidFill>
                <a:schemeClr val="bg1"/>
              </a:solidFill>
              <a:latin typeface="+mj-lt"/>
              <a:ea typeface="+mj-ea"/>
              <a:cs typeface="+mj-cs"/>
            </a:endParaRPr>
          </a:p>
        </p:txBody>
      </p:sp>
      <p:grpSp>
        <p:nvGrpSpPr>
          <p:cNvPr id="142" name="Graphic 38">
            <a:extLst>
              <a:ext uri="{FF2B5EF4-FFF2-40B4-BE49-F238E27FC236}">
                <a16:creationId xmlns:a16="http://schemas.microsoft.com/office/drawing/2014/main" id="{7F54B1E7-DA9D-4422-98EA-A4C079A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824532"/>
            <a:ext cx="1910252" cy="709660"/>
            <a:chOff x="2267504" y="2540250"/>
            <a:chExt cx="1990951" cy="739640"/>
          </a:xfrm>
          <a:solidFill>
            <a:schemeClr val="bg1"/>
          </a:solidFill>
        </p:grpSpPr>
        <p:sp>
          <p:nvSpPr>
            <p:cNvPr id="143" name="Freeform: Shape 142">
              <a:extLst>
                <a:ext uri="{FF2B5EF4-FFF2-40B4-BE49-F238E27FC236}">
                  <a16:creationId xmlns:a16="http://schemas.microsoft.com/office/drawing/2014/main" id="{13681A6B-8745-4B5F-9106-8375152B5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728FA7BA-0A88-455D-9C83-95E77FCE2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F99779EF-D5B4-26AC-0CB1-164635204032}"/>
              </a:ext>
            </a:extLst>
          </p:cNvPr>
          <p:cNvSpPr txBox="1"/>
          <p:nvPr/>
        </p:nvSpPr>
        <p:spPr>
          <a:xfrm>
            <a:off x="938906" y="1751727"/>
            <a:ext cx="5217173" cy="435133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nSpc>
                <a:spcPct val="90000"/>
              </a:lnSpc>
              <a:spcAft>
                <a:spcPts val="600"/>
              </a:spcAft>
              <a:buFont typeface="Arial" pitchFamily="34" charset="0"/>
              <a:buChar char="•"/>
            </a:pPr>
            <a:r>
              <a:rPr lang="en-US">
                <a:solidFill>
                  <a:schemeClr val="bg1"/>
                </a:solidFill>
              </a:rPr>
              <a:t>Extreme Gradient Boosting (XGBoost) is a well-known and strong machine learning technique that excels in regression and classification problems. It is part of the gradient boosting method family, which iteratively creates an ensemble of weak learners to minimize a given loss function. XGBoost begins by fitting an initial decision tree to the data and then adds additional trees in a sequential order to rectify mistakes caused by earlier models. Each new tree is trained using the residuals. </a:t>
            </a:r>
          </a:p>
        </p:txBody>
      </p:sp>
      <p:sp>
        <p:nvSpPr>
          <p:cNvPr id="146" name="Oval 145">
            <a:extLst>
              <a:ext uri="{FF2B5EF4-FFF2-40B4-BE49-F238E27FC236}">
                <a16:creationId xmlns:a16="http://schemas.microsoft.com/office/drawing/2014/main" id="{3F785A8F-002E-4E7C-A4EE-0423F2448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380207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Oval 147">
            <a:extLst>
              <a:ext uri="{FF2B5EF4-FFF2-40B4-BE49-F238E27FC236}">
                <a16:creationId xmlns:a16="http://schemas.microsoft.com/office/drawing/2014/main" id="{5552F9A4-B078-4FA2-A29A-E70F6045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380207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A city with many buildings and roads&#10;&#10;Description automatically generated with medium confidence">
            <a:extLst>
              <a:ext uri="{FF2B5EF4-FFF2-40B4-BE49-F238E27FC236}">
                <a16:creationId xmlns:a16="http://schemas.microsoft.com/office/drawing/2014/main" id="{3A03DFB9-53AD-0152-E0BF-E5E20B28E0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 b="-4"/>
          <a:stretch/>
        </p:blipFill>
        <p:spPr>
          <a:xfrm>
            <a:off x="7572995" y="1820333"/>
            <a:ext cx="3217333" cy="3217333"/>
          </a:xfrm>
          <a:prstGeom prst="rect">
            <a:avLst/>
          </a:prstGeom>
        </p:spPr>
      </p:pic>
      <p:grpSp>
        <p:nvGrpSpPr>
          <p:cNvPr id="150" name="Graphic 4">
            <a:extLst>
              <a:ext uri="{FF2B5EF4-FFF2-40B4-BE49-F238E27FC236}">
                <a16:creationId xmlns:a16="http://schemas.microsoft.com/office/drawing/2014/main" id="{E7EEFC47-5A1A-4BC0-9CCE-8E2F1C8837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898353"/>
            <a:ext cx="975169" cy="975171"/>
            <a:chOff x="5829300" y="3162300"/>
            <a:chExt cx="532256" cy="532257"/>
          </a:xfrm>
          <a:solidFill>
            <a:schemeClr val="bg1"/>
          </a:solidFill>
        </p:grpSpPr>
        <p:sp>
          <p:nvSpPr>
            <p:cNvPr id="151" name="Freeform: Shape 150">
              <a:extLst>
                <a:ext uri="{FF2B5EF4-FFF2-40B4-BE49-F238E27FC236}">
                  <a16:creationId xmlns:a16="http://schemas.microsoft.com/office/drawing/2014/main" id="{569E79C8-38A5-45F9-945F-935B056618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F23F4A9-D368-45FC-BE17-5AE7B3D2BC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0E359B9-2553-4BF7-9253-DD7C6C725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F9101C1-DB2F-4A51-BFCF-E56AA9D7B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6A0E25F-E8AC-43C3-92E1-630040C0E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FEFC1B0-3611-4239-A35C-0A72C1AA4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BC7390E-9D9D-4C6A-B8B7-168D94FAF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8A0E0EA-1232-409E-BEAC-059E2E098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30765A6-867B-4402-BC11-C0D43452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F6BB45C-BD66-4CD7-A522-A10F8B077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116CBF8-8641-4F3A-8D12-6EAF96C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8FC9AA3-7B63-4082-885D-8FCEE9798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48DC3B5-F54E-4473-A0BB-948DEF2EC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237424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3" name="Picture 2" descr="A diagram of a computer flowchart&#10;&#10;Description automatically generated">
            <a:extLst>
              <a:ext uri="{FF2B5EF4-FFF2-40B4-BE49-F238E27FC236}">
                <a16:creationId xmlns:a16="http://schemas.microsoft.com/office/drawing/2014/main" id="{61D06668-80F1-6D7C-7B83-DC5DB7D66F52}"/>
              </a:ext>
            </a:extLst>
          </p:cNvPr>
          <p:cNvPicPr>
            <a:picLocks noChangeAspect="1"/>
          </p:cNvPicPr>
          <p:nvPr/>
        </p:nvPicPr>
        <p:blipFill>
          <a:blip r:embed="rId2">
            <a:extLst>
              <a:ext uri="{28A0092B-C50C-407E-A947-70E740481C1C}">
                <a14:useLocalDpi xmlns:a14="http://schemas.microsoft.com/office/drawing/2010/main" val="0"/>
              </a:ext>
            </a:extLst>
          </a:blip>
          <a:srcRect r="521"/>
          <a:stretch>
            <a:fillRect/>
          </a:stretch>
        </p:blipFill>
        <p:spPr>
          <a:xfrm>
            <a:off x="524184" y="656514"/>
            <a:ext cx="11143631" cy="5544971"/>
          </a:xfrm>
          <a:prstGeom prst="rect">
            <a:avLst/>
          </a:prstGeom>
        </p:spPr>
      </p:pic>
      <p:sp>
        <p:nvSpPr>
          <p:cNvPr id="4" name="TextBox 3">
            <a:extLst>
              <a:ext uri="{FF2B5EF4-FFF2-40B4-BE49-F238E27FC236}">
                <a16:creationId xmlns:a16="http://schemas.microsoft.com/office/drawing/2014/main" id="{1217305D-2B12-1042-447D-7A6A293DAFC4}"/>
              </a:ext>
            </a:extLst>
          </p:cNvPr>
          <p:cNvSpPr txBox="1"/>
          <p:nvPr/>
        </p:nvSpPr>
        <p:spPr>
          <a:xfrm>
            <a:off x="3873911" y="0"/>
            <a:ext cx="478830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4000">
                <a:solidFill>
                  <a:schemeClr val="bg1"/>
                </a:solidFill>
              </a:rPr>
              <a:t>System Architecture</a:t>
            </a:r>
          </a:p>
        </p:txBody>
      </p:sp>
    </p:spTree>
    <p:extLst>
      <p:ext uri="{BB962C8B-B14F-4D97-AF65-F5344CB8AC3E}">
        <p14:creationId xmlns:p14="http://schemas.microsoft.com/office/powerpoint/2010/main" val="977529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with lights on it&#10;&#10;Description automatically generated with medium confidence">
            <a:extLst>
              <a:ext uri="{FF2B5EF4-FFF2-40B4-BE49-F238E27FC236}">
                <a16:creationId xmlns:a16="http://schemas.microsoft.com/office/drawing/2014/main" id="{47AC9C9E-5F36-8970-CDFE-584311508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25000" y="0"/>
            <a:ext cx="265176" cy="265176"/>
          </a:xfrm>
          <a:prstGeom prst="rect">
            <a:avLst/>
          </a:prstGeom>
        </p:spPr>
      </p:pic>
      <p:sp useBgFill="1">
        <p:nvSpPr>
          <p:cNvPr id="46" name="Rectangle 4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3" name="Picture 2" descr="A diagram of a computer flowchart&#10;&#10;Description automatically generated">
            <a:extLst>
              <a:ext uri="{FF2B5EF4-FFF2-40B4-BE49-F238E27FC236}">
                <a16:creationId xmlns:a16="http://schemas.microsoft.com/office/drawing/2014/main" id="{61D06668-80F1-6D7C-7B83-DC5DB7D66F52}"/>
              </a:ext>
            </a:extLst>
          </p:cNvPr>
          <p:cNvPicPr>
            <a:picLocks noChangeAspect="1"/>
          </p:cNvPicPr>
          <p:nvPr/>
        </p:nvPicPr>
        <p:blipFill>
          <a:blip r:embed="rId3">
            <a:extLst>
              <a:ext uri="{28A0092B-C50C-407E-A947-70E740481C1C}">
                <a14:useLocalDpi xmlns:a14="http://schemas.microsoft.com/office/drawing/2010/main" val="0"/>
              </a:ext>
            </a:extLst>
          </a:blip>
          <a:srcRect l="28696" t="6484" r="12794"/>
          <a:stretch>
            <a:fillRect/>
          </a:stretch>
        </p:blipFill>
        <p:spPr>
          <a:xfrm>
            <a:off x="20" y="10"/>
            <a:ext cx="8668492" cy="6857990"/>
          </a:xfrm>
          <a:prstGeom prst="rect">
            <a:avLst/>
          </a:prstGeom>
        </p:spPr>
      </p:pic>
      <p:sp>
        <p:nvSpPr>
          <p:cNvPr id="48" name="Rectangle 4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50" name="Rectangle 4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prstClr val="white"/>
              </a:solidFill>
              <a:latin typeface="Calibri"/>
            </a:endParaRPr>
          </a:p>
        </p:txBody>
      </p:sp>
      <p:sp>
        <p:nvSpPr>
          <p:cNvPr id="52" name="Rectangle 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1217305D-2B12-1042-447D-7A6A293DAFC4}"/>
              </a:ext>
            </a:extLst>
          </p:cNvPr>
          <p:cNvSpPr txBox="1"/>
          <p:nvPr/>
        </p:nvSpPr>
        <p:spPr>
          <a:xfrm>
            <a:off x="7639665" y="2604172"/>
            <a:ext cx="4195109" cy="378748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28600" algn="just">
              <a:lnSpc>
                <a:spcPct val="90000"/>
              </a:lnSpc>
              <a:spcBef>
                <a:spcPct val="0"/>
              </a:spcBef>
              <a:spcAft>
                <a:spcPts val="600"/>
              </a:spcAft>
              <a:buFont typeface="Arial" pitchFamily="34" charset="0"/>
              <a:buChar char="•"/>
            </a:pPr>
            <a:r>
              <a:rPr lang="en-US" sz="2000">
                <a:solidFill>
                  <a:schemeClr val="bg1"/>
                </a:solidFill>
              </a:rPr>
              <a:t>The architecture provides the complete process of the model from beginning to end. We start with the data collection and cleaning the data and removes the unwanted data from the data set. Now we need to preprocess the data. After that we need to find any outliers present in the data and remove it after completing all the transformations now, we need to train the model and test that model and after that we need to deploy it flask.</a:t>
            </a:r>
          </a:p>
        </p:txBody>
      </p:sp>
    </p:spTree>
    <p:extLst>
      <p:ext uri="{BB962C8B-B14F-4D97-AF65-F5344CB8AC3E}">
        <p14:creationId xmlns:p14="http://schemas.microsoft.com/office/powerpoint/2010/main" val="361026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39439" b="4311"/>
          <a:stretch>
            <a:fillRect/>
          </a:stretch>
        </p:blipFill>
        <p:spPr>
          <a:xfrm flipH="1">
            <a:off x="20" y="1"/>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gn="just">
              <a:lnSpc>
                <a:spcPct val="90000"/>
              </a:lnSpc>
              <a:spcAft>
                <a:spcPts val="600"/>
              </a:spcAft>
              <a:buFont typeface="Arial" pitchFamily="34" charset="0"/>
              <a:buChar char="•"/>
            </a:pPr>
            <a:r>
              <a:rPr lang="en-US" sz="2400" b="1">
                <a:solidFill>
                  <a:srgbClr val="FFFFFF"/>
                </a:solidFill>
                <a:effectLst/>
              </a:rPr>
              <a:t>Data analysis:</a:t>
            </a:r>
            <a:r>
              <a:rPr lang="en-US" sz="2400">
                <a:solidFill>
                  <a:srgbClr val="FFFFFF"/>
                </a:solidFill>
                <a:effectLst/>
              </a:rPr>
              <a:t> </a:t>
            </a:r>
            <a:r>
              <a:rPr lang="en-US" sz="1900">
                <a:solidFill>
                  <a:srgbClr val="FFFFFF"/>
                </a:solidFill>
                <a:effectLst/>
              </a:rPr>
              <a:t>In this stage we need to check the data first and get detailed information about the data whether it is useful or not. </a:t>
            </a:r>
          </a:p>
          <a:p>
            <a:pPr marL="342900" indent="-342900" algn="just">
              <a:lnSpc>
                <a:spcPct val="90000"/>
              </a:lnSpc>
              <a:spcAft>
                <a:spcPts val="600"/>
              </a:spcAft>
              <a:buFont typeface="Arial" pitchFamily="34" charset="0"/>
              <a:buChar char="•"/>
            </a:pPr>
            <a:r>
              <a:rPr lang="en-US" sz="2400" b="1">
                <a:solidFill>
                  <a:srgbClr val="FFFFFF"/>
                </a:solidFill>
                <a:effectLst/>
              </a:rPr>
              <a:t>Data cleaning:</a:t>
            </a:r>
            <a:r>
              <a:rPr lang="en-US" sz="2400">
                <a:solidFill>
                  <a:srgbClr val="FFFFFF"/>
                </a:solidFill>
                <a:effectLst/>
              </a:rPr>
              <a:t> </a:t>
            </a:r>
            <a:r>
              <a:rPr lang="en-US" sz="1900">
                <a:solidFill>
                  <a:srgbClr val="FFFFFF"/>
                </a:solidFill>
                <a:effectLst/>
              </a:rPr>
              <a:t>In this stage we need to search for null values if u find any null values in any column with minimum % then drop that row from the table and if u got so many null values in the column, then u need to drop that column, if u don’t drop that column it leads to failure of our model. In my data society has 41.3% missing value so I have dropped that column</a:t>
            </a:r>
            <a:endParaRPr lang="en-US" sz="1900">
              <a:solidFill>
                <a:srgbClr val="FFFFFF"/>
              </a:solidFill>
            </a:endParaRPr>
          </a:p>
        </p:txBody>
      </p:sp>
    </p:spTree>
    <p:extLst>
      <p:ext uri="{BB962C8B-B14F-4D97-AF65-F5344CB8AC3E}">
        <p14:creationId xmlns:p14="http://schemas.microsoft.com/office/powerpoint/2010/main" val="187700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39439" b="4311"/>
          <a:stretch>
            <a:fillRect/>
          </a:stretch>
        </p:blipFill>
        <p:spPr>
          <a:xfrm flipH="1">
            <a:off x="20" y="1"/>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21" name="Straight Connector 2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lnSpc>
                <a:spcPct val="90000"/>
              </a:lnSpc>
              <a:spcAft>
                <a:spcPts val="600"/>
              </a:spcAft>
              <a:buFont typeface="Arial" pitchFamily="34" charset="0"/>
              <a:buChar char="•"/>
            </a:pPr>
            <a:r>
              <a:rPr lang="en-US" sz="2000" b="1">
                <a:solidFill>
                  <a:srgbClr val="FFFFFF"/>
                </a:solidFill>
                <a:effectLst/>
              </a:rPr>
              <a:t>Data preprocessing: </a:t>
            </a:r>
            <a:r>
              <a:rPr lang="en-US">
                <a:solidFill>
                  <a:srgbClr val="FFFFFF"/>
                </a:solidFill>
                <a:effectLst/>
              </a:rPr>
              <a:t>In this stage we need to convert the data into integer type by that we can easily train and test our regression model.</a:t>
            </a:r>
            <a:endParaRPr lang="en-US" sz="2000">
              <a:solidFill>
                <a:srgbClr val="FFFFFF"/>
              </a:solidFill>
              <a:effectLst/>
            </a:endParaRPr>
          </a:p>
          <a:p>
            <a:pPr marL="342900" lvl="0" indent="-342900">
              <a:lnSpc>
                <a:spcPct val="90000"/>
              </a:lnSpc>
              <a:spcAft>
                <a:spcPts val="600"/>
              </a:spcAft>
              <a:buFont typeface="Arial" pitchFamily="34" charset="0"/>
              <a:buChar char="•"/>
            </a:pPr>
            <a:r>
              <a:rPr lang="en-US" sz="2000" b="1">
                <a:solidFill>
                  <a:srgbClr val="FFFFFF"/>
                </a:solidFill>
                <a:effectLst/>
              </a:rPr>
              <a:t>Feature scaling: </a:t>
            </a:r>
            <a:r>
              <a:rPr lang="en-US">
                <a:solidFill>
                  <a:srgbClr val="FFFFFF"/>
                </a:solidFill>
              </a:rPr>
              <a:t>we need to do feature scaling for the data because the values of the features is in different range. If it has different range, then it might have a chance of to reduce the working efficiency </a:t>
            </a:r>
            <a:endParaRPr lang="en-US" sz="2000">
              <a:solidFill>
                <a:srgbClr val="FFFFFF"/>
              </a:solidFill>
            </a:endParaRPr>
          </a:p>
        </p:txBody>
      </p:sp>
    </p:spTree>
    <p:extLst>
      <p:ext uri="{BB962C8B-B14F-4D97-AF65-F5344CB8AC3E}">
        <p14:creationId xmlns:p14="http://schemas.microsoft.com/office/powerpoint/2010/main" val="198932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39439" b="4311"/>
          <a:stretch>
            <a:fillRect/>
          </a:stretch>
        </p:blipFill>
        <p:spPr>
          <a:xfrm flipH="1">
            <a:off x="20" y="9833"/>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21" name="Straight Connector 2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buFont typeface="Symbol" panose="05050102010706020507" pitchFamily="18" charset="2"/>
              <a:buChar char=""/>
            </a:pPr>
            <a:r>
              <a:rPr lang="en-US" sz="2200" b="1">
                <a:effectLst/>
                <a:latin typeface="Aptos (Body)"/>
                <a:ea typeface="Times New Roman" panose="02020603050405020304" pitchFamily="18" charset="0"/>
              </a:rPr>
              <a:t>Model training:</a:t>
            </a:r>
            <a:r>
              <a:rPr lang="en-US" sz="2200">
                <a:effectLst/>
                <a:latin typeface="Aptos (Body)"/>
                <a:ea typeface="Times New Roman" panose="02020603050405020304" pitchFamily="18" charset="0"/>
              </a:rPr>
              <a:t> </a:t>
            </a:r>
            <a:r>
              <a:rPr lang="en-US" sz="1800">
                <a:effectLst/>
                <a:latin typeface="Aptos (Body)"/>
                <a:ea typeface="Times New Roman" panose="02020603050405020304" pitchFamily="18" charset="0"/>
              </a:rPr>
              <a:t>In this stage I have used 6 models to compare the models which gives best accuracy. First, I have used linear regression in that I got an accuracy of 79% and rsme value of round 65-70% so it is overfitting. Then I used lasso, ridge and SVM too they also not gave much convenient outcome, so I used random forest and XGBoost models then I got some good accuracy. I used the XGBoost model to train and test the model.</a:t>
            </a:r>
          </a:p>
          <a:p>
            <a:pPr lvl="0"/>
            <a:endParaRPr lang="en-IN" sz="1800">
              <a:effectLst/>
              <a:latin typeface="Aptos (Body)"/>
              <a:ea typeface="Times New Roman" panose="02020603050405020304" pitchFamily="18" charset="0"/>
            </a:endParaRPr>
          </a:p>
          <a:p>
            <a:pPr marL="342900" lvl="0" indent="-342900">
              <a:buFont typeface="Symbol" panose="05050102010706020507" pitchFamily="18" charset="2"/>
              <a:buChar char=""/>
            </a:pPr>
            <a:r>
              <a:rPr lang="en-US" sz="2200" b="1">
                <a:effectLst/>
                <a:latin typeface="Aptos (Body)"/>
                <a:ea typeface="Times New Roman" panose="02020603050405020304" pitchFamily="18" charset="0"/>
              </a:rPr>
              <a:t>Deployment:</a:t>
            </a:r>
            <a:r>
              <a:rPr lang="en-US" sz="2200">
                <a:effectLst/>
                <a:latin typeface="Aptos (Body)"/>
                <a:ea typeface="Times New Roman" panose="02020603050405020304" pitchFamily="18" charset="0"/>
              </a:rPr>
              <a:t> </a:t>
            </a:r>
            <a:r>
              <a:rPr lang="en-US" sz="1800">
                <a:effectLst/>
                <a:latin typeface="Aptos (Body)"/>
                <a:ea typeface="Times New Roman" panose="02020603050405020304" pitchFamily="18" charset="0"/>
              </a:rPr>
              <a:t>In this stage I build a front-end model to showcase the output with the help of flask to combine the web application and the model. </a:t>
            </a:r>
            <a:endParaRPr lang="en-IN" sz="1800">
              <a:effectLst/>
              <a:latin typeface="Aptos (Body)"/>
              <a:ea typeface="Times New Roman" panose="02020603050405020304" pitchFamily="18" charset="0"/>
            </a:endParaRPr>
          </a:p>
        </p:txBody>
      </p:sp>
    </p:spTree>
    <p:extLst>
      <p:ext uri="{BB962C8B-B14F-4D97-AF65-F5344CB8AC3E}">
        <p14:creationId xmlns:p14="http://schemas.microsoft.com/office/powerpoint/2010/main" val="2835226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3" name="TextBox 2">
            <a:extLst>
              <a:ext uri="{FF2B5EF4-FFF2-40B4-BE49-F238E27FC236}">
                <a16:creationId xmlns:a16="http://schemas.microsoft.com/office/drawing/2014/main" id="{12728A58-18E4-B587-A10D-B62E90D15D89}"/>
              </a:ext>
            </a:extLst>
          </p:cNvPr>
          <p:cNvSpPr txBox="1"/>
          <p:nvPr/>
        </p:nvSpPr>
        <p:spPr>
          <a:xfrm>
            <a:off x="6234865" y="568517"/>
            <a:ext cx="5248221" cy="106720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a:solidFill>
                  <a:schemeClr val="bg1"/>
                </a:solidFill>
                <a:latin typeface="+mj-lt"/>
                <a:ea typeface="+mj-ea"/>
                <a:cs typeface="+mj-cs"/>
              </a:rPr>
              <a:t>Libraries</a:t>
            </a:r>
          </a:p>
        </p:txBody>
      </p:sp>
      <p:pic>
        <p:nvPicPr>
          <p:cNvPr id="2" name="Picture 1" descr="A city with lights and buildings&#10;&#10;Description automatically generated with medium confidence">
            <a:extLst>
              <a:ext uri="{FF2B5EF4-FFF2-40B4-BE49-F238E27FC236}">
                <a16:creationId xmlns:a16="http://schemas.microsoft.com/office/drawing/2014/main" id="{E5C38304-9DD7-0B01-0E30-8002BBE6814E}"/>
              </a:ext>
            </a:extLst>
          </p:cNvPr>
          <p:cNvPicPr>
            <a:picLocks noChangeAspect="1"/>
          </p:cNvPicPr>
          <p:nvPr/>
        </p:nvPicPr>
        <p:blipFill>
          <a:blip r:embed="rId2" cstate="print">
            <a:extLst>
              <a:ext uri="{28A0092B-C50C-407E-A947-70E740481C1C}">
                <a14:useLocalDpi xmlns:a14="http://schemas.microsoft.com/office/drawing/2010/main" val="0"/>
              </a:ext>
            </a:extLst>
          </a:blip>
          <a:srcRect r="-3" b="-3"/>
          <a:stretch>
            <a:fillRect/>
          </a:stretch>
        </p:blipFill>
        <p:spPr>
          <a:xfrm flipH="1">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0" name="TextBox 29">
            <a:extLst>
              <a:ext uri="{FF2B5EF4-FFF2-40B4-BE49-F238E27FC236}">
                <a16:creationId xmlns:a16="http://schemas.microsoft.com/office/drawing/2014/main" id="{57072D82-AC7D-55BC-0485-547B935530DC}"/>
              </a:ext>
            </a:extLst>
          </p:cNvPr>
          <p:cNvSpPr txBox="1"/>
          <p:nvPr/>
        </p:nvSpPr>
        <p:spPr>
          <a:xfrm>
            <a:off x="6234868" y="1820369"/>
            <a:ext cx="5217173" cy="435133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marR="0" lvl="0" indent="-228600">
              <a:lnSpc>
                <a:spcPct val="90000"/>
              </a:lnSpc>
              <a:spcBef>
                <a:spcPct val="0"/>
              </a:spcBef>
              <a:spcAft>
                <a:spcPts val="1000"/>
              </a:spcAft>
              <a:buFont typeface="Arial" pitchFamily="34" charset="0"/>
              <a:buChar char="•"/>
            </a:pPr>
            <a:r>
              <a:rPr lang="en-US">
                <a:solidFill>
                  <a:schemeClr val="bg1"/>
                </a:solidFill>
                <a:effectLst/>
              </a:rPr>
              <a:t>Flask: A micro web framework for Python and used for building web applications, APIs, and web services</a:t>
            </a:r>
          </a:p>
          <a:p>
            <a:pPr marL="571500" marR="0" lvl="0" indent="-228600">
              <a:lnSpc>
                <a:spcPct val="90000"/>
              </a:lnSpc>
              <a:spcBef>
                <a:spcPct val="0"/>
              </a:spcBef>
              <a:spcAft>
                <a:spcPts val="1000"/>
              </a:spcAft>
              <a:buFont typeface="Arial" pitchFamily="34" charset="0"/>
              <a:buChar char="•"/>
            </a:pPr>
            <a:r>
              <a:rPr lang="en-US">
                <a:solidFill>
                  <a:schemeClr val="bg1"/>
                </a:solidFill>
                <a:effectLst/>
              </a:rPr>
              <a:t>Pandas: A powerful data manipulation and analysis library used for data manipulation, including reading, and writing data from various file formats, data cleaning, reshaping, merging, slicing, and aggregating data.</a:t>
            </a:r>
          </a:p>
          <a:p>
            <a:pPr marL="571500" marR="0" lvl="0" indent="-228600">
              <a:lnSpc>
                <a:spcPct val="90000"/>
              </a:lnSpc>
              <a:spcBef>
                <a:spcPct val="0"/>
              </a:spcBef>
              <a:spcAft>
                <a:spcPts val="1000"/>
              </a:spcAft>
              <a:buFont typeface="Arial" pitchFamily="34" charset="0"/>
              <a:buChar char="•"/>
            </a:pPr>
            <a:r>
              <a:rPr lang="en-US">
                <a:solidFill>
                  <a:schemeClr val="bg1"/>
                </a:solidFill>
                <a:effectLst/>
              </a:rPr>
              <a:t>Scikit-learn: A machine learning library for Python employed for implementing machine learning algorithms, including data preprocessing, model selection, training, evaluation, and deployment.</a:t>
            </a:r>
          </a:p>
          <a:p>
            <a:pPr marL="457200" indent="-228600">
              <a:lnSpc>
                <a:spcPct val="90000"/>
              </a:lnSpc>
              <a:spcBef>
                <a:spcPct val="0"/>
              </a:spcBef>
              <a:buFont typeface="Arial" pitchFamily="34" charset="0"/>
              <a:buChar char="•"/>
            </a:pPr>
            <a:endParaRPr lang="en-US">
              <a:solidFill>
                <a:schemeClr val="bg1"/>
              </a:solidFill>
            </a:endParaRPr>
          </a:p>
          <a:p>
            <a:pPr indent="-228600">
              <a:lnSpc>
                <a:spcPct val="90000"/>
              </a:lnSpc>
              <a:buFont typeface="Arial" pitchFamily="34" charset="0"/>
              <a:buChar char="•"/>
            </a:pPr>
            <a:endParaRPr lang="en-US">
              <a:solidFill>
                <a:schemeClr val="bg1"/>
              </a:solidFill>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250016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computer screen shot of a house&#10;&#10;Description automatically generated">
            <a:extLst>
              <a:ext uri="{FF2B5EF4-FFF2-40B4-BE49-F238E27FC236}">
                <a16:creationId xmlns:a16="http://schemas.microsoft.com/office/drawing/2014/main" id="{E16DC0EA-7020-8A45-5C86-B501130BD15A}"/>
              </a:ext>
            </a:extLst>
          </p:cNvPr>
          <p:cNvPicPr>
            <a:picLocks noChangeAspect="1"/>
          </p:cNvPicPr>
          <p:nvPr/>
        </p:nvPicPr>
        <p:blipFill>
          <a:blip r:embed="rId2"/>
          <a:stretch>
            <a:fillRect/>
          </a:stretch>
        </p:blipFill>
        <p:spPr>
          <a:xfrm>
            <a:off x="6672065" y="5373216"/>
            <a:ext cx="135929" cy="76466"/>
          </a:xfrm>
          <a:prstGeom prst="rect">
            <a:avLst/>
          </a:prstGeom>
        </p:spPr>
      </p:pic>
      <p:sp>
        <p:nvSpPr>
          <p:cNvPr id="11" name="Rectangle 10">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Picture 3" descr="A city with lights and buildings&#10;&#10;Description automatically generated with medium confidence">
            <a:extLst>
              <a:ext uri="{FF2B5EF4-FFF2-40B4-BE49-F238E27FC236}">
                <a16:creationId xmlns:a16="http://schemas.microsoft.com/office/drawing/2014/main" id="{41BC9BE0-D56A-D74C-8E48-51659AA24394}"/>
              </a:ext>
            </a:extLst>
          </p:cNvPr>
          <p:cNvPicPr>
            <a:picLocks noChangeAspect="1"/>
          </p:cNvPicPr>
          <p:nvPr/>
        </p:nvPicPr>
        <p:blipFill>
          <a:blip r:embed="rId3">
            <a:extLst>
              <a:ext uri="{28A0092B-C50C-407E-A947-70E740481C1C}">
                <a14:useLocalDpi xmlns:a14="http://schemas.microsoft.com/office/drawing/2010/main" val="0"/>
              </a:ext>
            </a:extLst>
          </a:blip>
          <a:srcRect t="36150" b="7600"/>
          <a:stretch>
            <a:fillRect/>
          </a:stretch>
        </p:blipFill>
        <p:spPr>
          <a:xfrm flipH="1">
            <a:off x="20" y="10"/>
            <a:ext cx="12191980" cy="6857990"/>
          </a:xfrm>
          <a:prstGeom prst="rect">
            <a:avLst/>
          </a:prstGeom>
        </p:spPr>
      </p:pic>
      <p:sp>
        <p:nvSpPr>
          <p:cNvPr id="13" name="Rectangle 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5" name="TextBox 4">
            <a:extLst>
              <a:ext uri="{FF2B5EF4-FFF2-40B4-BE49-F238E27FC236}">
                <a16:creationId xmlns:a16="http://schemas.microsoft.com/office/drawing/2014/main" id="{3D242FDC-2FC4-5FE3-CFD6-C711A5C53285}"/>
              </a:ext>
            </a:extLst>
          </p:cNvPr>
          <p:cNvSpPr txBox="1"/>
          <p:nvPr/>
        </p:nvSpPr>
        <p:spPr>
          <a:xfrm>
            <a:off x="1104900" y="910431"/>
            <a:ext cx="4724400" cy="1466455"/>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a:solidFill>
                  <a:schemeClr val="bg1"/>
                </a:solidFill>
                <a:latin typeface="+mj-lt"/>
                <a:ea typeface="+mj-ea"/>
                <a:cs typeface="+mj-cs"/>
              </a:rPr>
              <a:t>Libraries</a:t>
            </a:r>
          </a:p>
        </p:txBody>
      </p:sp>
      <p:sp>
        <p:nvSpPr>
          <p:cNvPr id="10" name="TextBox 9">
            <a:extLst>
              <a:ext uri="{FF2B5EF4-FFF2-40B4-BE49-F238E27FC236}">
                <a16:creationId xmlns:a16="http://schemas.microsoft.com/office/drawing/2014/main" id="{92C955C0-D165-B21B-84B3-00D4A4EF199B}"/>
              </a:ext>
            </a:extLst>
          </p:cNvPr>
          <p:cNvSpPr txBox="1"/>
          <p:nvPr/>
        </p:nvSpPr>
        <p:spPr>
          <a:xfrm>
            <a:off x="1104900" y="2492080"/>
            <a:ext cx="4724400" cy="3015849"/>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marR="0" lvl="0" indent="-228600">
              <a:lnSpc>
                <a:spcPct val="90000"/>
              </a:lnSpc>
              <a:spcBef>
                <a:spcPct val="0"/>
              </a:spcBef>
              <a:spcAft>
                <a:spcPts val="1000"/>
              </a:spcAft>
              <a:buFont typeface="Arial" pitchFamily="34" charset="0"/>
              <a:buChar char="•"/>
            </a:pPr>
            <a:r>
              <a:rPr lang="en-US" sz="1600">
                <a:solidFill>
                  <a:schemeClr val="bg1"/>
                </a:solidFill>
                <a:effectLst/>
              </a:rPr>
              <a:t>Matplotlib: A plotting library for creating static, interactive, and animated visualizations in Python Utilized for creating static, interactive, and animated visualizations such as line plots, scatter plots, histograms, bar charts, pie charts, etc., to explore and communicate insights from data.</a:t>
            </a:r>
          </a:p>
          <a:p>
            <a:pPr marL="571500" marR="0" lvl="0" indent="-228600">
              <a:lnSpc>
                <a:spcPct val="90000"/>
              </a:lnSpc>
              <a:spcBef>
                <a:spcPct val="0"/>
              </a:spcBef>
              <a:spcAft>
                <a:spcPts val="1000"/>
              </a:spcAft>
              <a:buFont typeface="Arial" pitchFamily="34" charset="0"/>
              <a:buChar char="•"/>
            </a:pPr>
            <a:r>
              <a:rPr lang="en-US" sz="1600">
                <a:solidFill>
                  <a:schemeClr val="bg1"/>
                </a:solidFill>
                <a:effectLst/>
              </a:rPr>
              <a:t>Seaborn: A data visualization library based on Matplotlib, providing a high-level interface for drawing attractive and informative statistical graphics.</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Tree>
    <p:extLst>
      <p:ext uri="{BB962C8B-B14F-4D97-AF65-F5344CB8AC3E}">
        <p14:creationId xmlns:p14="http://schemas.microsoft.com/office/powerpoint/2010/main" val="1712483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217305D-2B12-1042-447D-7A6A293DAFC4}"/>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3600" kern="1200">
                <a:solidFill>
                  <a:srgbClr val="FFFFFF"/>
                </a:solidFill>
                <a:latin typeface="+mj-lt"/>
                <a:ea typeface="+mj-ea"/>
                <a:cs typeface="+mj-cs"/>
              </a:rPr>
              <a:t>Web Application</a:t>
            </a:r>
          </a:p>
        </p:txBody>
      </p:sp>
      <p:pic>
        <p:nvPicPr>
          <p:cNvPr id="2" name="Picture 1" descr="A computer screen shot of a house&#10;&#10;Description automatically generated">
            <a:extLst>
              <a:ext uri="{FF2B5EF4-FFF2-40B4-BE49-F238E27FC236}">
                <a16:creationId xmlns:a16="http://schemas.microsoft.com/office/drawing/2014/main" id="{17274C13-7A59-4DC4-1040-DAEE231FC927}"/>
              </a:ext>
            </a:extLst>
          </p:cNvPr>
          <p:cNvPicPr>
            <a:picLocks noChangeAspect="1"/>
          </p:cNvPicPr>
          <p:nvPr/>
        </p:nvPicPr>
        <p:blipFill rotWithShape="1">
          <a:blip r:embed="rId2"/>
          <a:srcRect l="2173" t="11355" r="1305" b="19085"/>
          <a:stretch/>
        </p:blipFill>
        <p:spPr>
          <a:xfrm>
            <a:off x="4777316" y="2053476"/>
            <a:ext cx="6780700" cy="2748718"/>
          </a:xfrm>
          <a:prstGeom prst="rect">
            <a:avLst/>
          </a:prstGeom>
        </p:spPr>
      </p:pic>
    </p:spTree>
    <p:extLst>
      <p:ext uri="{BB962C8B-B14F-4D97-AF65-F5344CB8AC3E}">
        <p14:creationId xmlns:p14="http://schemas.microsoft.com/office/powerpoint/2010/main" val="66189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mputer screen shot of a house&#10;&#10;Description automatically generated">
            <a:extLst>
              <a:ext uri="{FF2B5EF4-FFF2-40B4-BE49-F238E27FC236}">
                <a16:creationId xmlns:a16="http://schemas.microsoft.com/office/drawing/2014/main" id="{1E161E05-66EF-C10A-A3CB-318863EA1B66}"/>
              </a:ext>
            </a:extLst>
          </p:cNvPr>
          <p:cNvPicPr>
            <a:picLocks noChangeAspect="1"/>
          </p:cNvPicPr>
          <p:nvPr/>
        </p:nvPicPr>
        <p:blipFill rotWithShape="1">
          <a:blip r:embed="rId2"/>
          <a:srcRect t="10912" r="1717" b="6044"/>
          <a:stretch/>
        </p:blipFill>
        <p:spPr>
          <a:xfrm>
            <a:off x="1280668" y="1268760"/>
            <a:ext cx="9465232" cy="4498787"/>
          </a:xfrm>
          <a:prstGeom prst="rect">
            <a:avLst/>
          </a:prstGeom>
          <a:ln w="28575">
            <a:solidFill>
              <a:schemeClr val="bg1"/>
            </a:solidFill>
          </a:ln>
        </p:spPr>
      </p:pic>
      <p:sp>
        <p:nvSpPr>
          <p:cNvPr id="52"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Oval 50">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0044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9FD3458D-2190-C5E7-E959-023B20844F5B}"/>
              </a:ext>
            </a:extLst>
          </p:cNvPr>
          <p:cNvSpPr txBox="1"/>
          <p:nvPr/>
        </p:nvSpPr>
        <p:spPr>
          <a:xfrm>
            <a:off x="6234865" y="568517"/>
            <a:ext cx="5248221" cy="106720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a:solidFill>
                  <a:schemeClr val="bg1"/>
                </a:solidFill>
                <a:latin typeface="+mj-lt"/>
                <a:ea typeface="+mj-ea"/>
                <a:cs typeface="+mj-cs"/>
              </a:rPr>
              <a:t>Problem definition</a:t>
            </a:r>
          </a:p>
        </p:txBody>
      </p:sp>
      <p:pic>
        <p:nvPicPr>
          <p:cNvPr id="4" name="Picture 3">
            <a:extLst>
              <a:ext uri="{FF2B5EF4-FFF2-40B4-BE49-F238E27FC236}">
                <a16:creationId xmlns:a16="http://schemas.microsoft.com/office/drawing/2014/main" id="{186124C1-4F1A-6061-DFEB-07FBDF34E61E}"/>
              </a:ext>
            </a:extLst>
          </p:cNvPr>
          <p:cNvPicPr>
            <a:picLocks noChangeAspect="1"/>
          </p:cNvPicPr>
          <p:nvPr/>
        </p:nvPicPr>
        <p:blipFill>
          <a:blip r:embed="rId2"/>
          <a:srcRect r="-3" b="-3"/>
          <a:stretch>
            <a:fillRect/>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8" name="TextBox 7">
            <a:extLst>
              <a:ext uri="{FF2B5EF4-FFF2-40B4-BE49-F238E27FC236}">
                <a16:creationId xmlns:a16="http://schemas.microsoft.com/office/drawing/2014/main" id="{E9A5565D-823A-C50A-1E85-8C5A508EC5CE}"/>
              </a:ext>
            </a:extLst>
          </p:cNvPr>
          <p:cNvSpPr txBox="1"/>
          <p:nvPr/>
        </p:nvSpPr>
        <p:spPr>
          <a:xfrm>
            <a:off x="6234868" y="1820369"/>
            <a:ext cx="5217173" cy="4351338"/>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28600" algn="just">
              <a:lnSpc>
                <a:spcPct val="90000"/>
              </a:lnSpc>
              <a:spcAft>
                <a:spcPts val="600"/>
              </a:spcAft>
              <a:buFont typeface="Arial" pitchFamily="34" charset="0"/>
              <a:buChar char="•"/>
            </a:pPr>
            <a:r>
              <a:rPr lang="en-US" dirty="0">
                <a:solidFill>
                  <a:schemeClr val="bg1"/>
                </a:solidFill>
              </a:rPr>
              <a:t>Traditional approaches are recognized as having limits in keeping up with the dynamic and fast-paced nature of the real estate business.</a:t>
            </a:r>
          </a:p>
          <a:p>
            <a:pPr marL="285750" indent="-228600" algn="just">
              <a:lnSpc>
                <a:spcPct val="90000"/>
              </a:lnSpc>
              <a:spcAft>
                <a:spcPts val="600"/>
              </a:spcAft>
              <a:buFont typeface="Arial" pitchFamily="34" charset="0"/>
              <a:buChar char="•"/>
            </a:pPr>
            <a:r>
              <a:rPr lang="en-US" dirty="0">
                <a:solidFill>
                  <a:schemeClr val="bg1"/>
                </a:solidFill>
              </a:rPr>
              <a:t>The difficulties connected with producing accurate and fast property values using traditional methods are noted as a major issue to be addressed.</a:t>
            </a:r>
          </a:p>
          <a:p>
            <a:pPr marL="285750" indent="-228600" algn="just">
              <a:lnSpc>
                <a:spcPct val="90000"/>
              </a:lnSpc>
              <a:spcAft>
                <a:spcPts val="600"/>
              </a:spcAft>
              <a:buFont typeface="Arial" pitchFamily="34" charset="0"/>
              <a:buChar char="•"/>
            </a:pPr>
            <a:r>
              <a:rPr lang="en-US" dirty="0">
                <a:solidFill>
                  <a:schemeClr val="bg1"/>
                </a:solidFill>
              </a:rPr>
              <a:t>Processing huge information and extracting useful insights from different property attributes are recognized as challenges that require novel solutions.</a:t>
            </a:r>
          </a:p>
          <a:p>
            <a:pPr marL="285750" indent="-228600" algn="just">
              <a:lnSpc>
                <a:spcPct val="90000"/>
              </a:lnSpc>
              <a:spcAft>
                <a:spcPts val="600"/>
              </a:spcAft>
              <a:buFont typeface="Arial" pitchFamily="34" charset="0"/>
              <a:buChar char="•"/>
            </a:pPr>
            <a:r>
              <a:rPr lang="en-US" dirty="0">
                <a:solidFill>
                  <a:schemeClr val="bg1"/>
                </a:solidFill>
              </a:rPr>
              <a:t>Recognizing the complexity associated with regional differences in property markets is critical, emphasizing the need for adaptation and customization in valuation methods.</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9456518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6" presetClass="entr" presetSubtype="21" dur="5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6" presetClass="entr" presetSubtype="16" dur="2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ity with lights and buildings&#10;&#10;Description automatically generated with medium confidence">
            <a:extLst>
              <a:ext uri="{FF2B5EF4-FFF2-40B4-BE49-F238E27FC236}">
                <a16:creationId xmlns:a16="http://schemas.microsoft.com/office/drawing/2014/main" id="{2437C510-863A-F3EF-92E2-574DB43EC8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 b="-3"/>
          <a:stretch/>
        </p:blipFill>
        <p:spPr>
          <a:xfrm rot="10800000">
            <a:off x="911460" y="4428611"/>
            <a:ext cx="565207" cy="56520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
        <p:nvSpPr>
          <p:cNvPr id="58" name="Rectangle 57">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screen shot of a house&#10;&#10;Description automatically generated">
            <a:extLst>
              <a:ext uri="{FF2B5EF4-FFF2-40B4-BE49-F238E27FC236}">
                <a16:creationId xmlns:a16="http://schemas.microsoft.com/office/drawing/2014/main" id="{61D2E047-2F6D-47BA-B479-EB57987C202A}"/>
              </a:ext>
            </a:extLst>
          </p:cNvPr>
          <p:cNvPicPr>
            <a:picLocks noChangeAspect="1"/>
          </p:cNvPicPr>
          <p:nvPr/>
        </p:nvPicPr>
        <p:blipFill rotWithShape="1">
          <a:blip r:embed="rId3"/>
          <a:srcRect t="10912" r="1717" b="6044"/>
          <a:stretch/>
        </p:blipFill>
        <p:spPr>
          <a:xfrm>
            <a:off x="1280668" y="1268760"/>
            <a:ext cx="9465232" cy="4498787"/>
          </a:xfrm>
          <a:prstGeom prst="rect">
            <a:avLst/>
          </a:prstGeom>
          <a:ln w="28575">
            <a:solidFill>
              <a:schemeClr val="bg1"/>
            </a:solidFill>
          </a:ln>
        </p:spPr>
      </p:pic>
      <p:sp>
        <p:nvSpPr>
          <p:cNvPr id="64"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8" name="Oval 67">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1559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 name="Rectangle 20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FBFBD46-2F0C-529C-6284-23AB05AFC0E6}"/>
              </a:ext>
            </a:extLst>
          </p:cNvPr>
          <p:cNvSpPr txBox="1"/>
          <p:nvPr/>
        </p:nvSpPr>
        <p:spPr>
          <a:xfrm>
            <a:off x="6234865" y="568517"/>
            <a:ext cx="5248221" cy="106720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3400">
                <a:solidFill>
                  <a:schemeClr val="bg1"/>
                </a:solidFill>
                <a:latin typeface="+mj-lt"/>
                <a:ea typeface="+mj-ea"/>
                <a:cs typeface="+mj-cs"/>
              </a:rPr>
              <a:t>8.CONCLUSION AND FUTURE SCOPE</a:t>
            </a:r>
          </a:p>
        </p:txBody>
      </p:sp>
      <p:pic>
        <p:nvPicPr>
          <p:cNvPr id="8" name="Picture 7" descr="A city with lights and buildings&#10;&#10;Description automatically generated with medium confidence">
            <a:extLst>
              <a:ext uri="{FF2B5EF4-FFF2-40B4-BE49-F238E27FC236}">
                <a16:creationId xmlns:a16="http://schemas.microsoft.com/office/drawing/2014/main" id="{4B2668AA-13E7-AFD3-E566-6586AD1651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06" name="Group 205">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96" name="Freeform: Shape 195">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07" name="Freeform: Shape 206">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 name="TextBox 1">
            <a:extLst>
              <a:ext uri="{FF2B5EF4-FFF2-40B4-BE49-F238E27FC236}">
                <a16:creationId xmlns:a16="http://schemas.microsoft.com/office/drawing/2014/main" id="{C54E89E7-B1C9-7FAC-C4AD-8B4F34A3FCE0}"/>
              </a:ext>
            </a:extLst>
          </p:cNvPr>
          <p:cNvSpPr txBox="1"/>
          <p:nvPr/>
        </p:nvSpPr>
        <p:spPr>
          <a:xfrm>
            <a:off x="6234868" y="1820369"/>
            <a:ext cx="5217173"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solidFill>
                  <a:schemeClr val="bg1"/>
                </a:solidFill>
              </a:rPr>
              <a:t>This project is a huge step forward in the field of real estate assessment, providing a powerful combination of accuracy.</a:t>
            </a:r>
          </a:p>
          <a:p>
            <a:pPr indent="-228600">
              <a:lnSpc>
                <a:spcPct val="90000"/>
              </a:lnSpc>
              <a:spcAft>
                <a:spcPts val="600"/>
              </a:spcAft>
              <a:buFont typeface="Arial" panose="020B0604020202020204" pitchFamily="34" charset="0"/>
              <a:buChar char="•"/>
            </a:pPr>
            <a:r>
              <a:rPr lang="en-US" sz="1700">
                <a:solidFill>
                  <a:schemeClr val="bg1"/>
                </a:solidFill>
              </a:rPr>
              <a:t>The project has effectively solved significant issues inherent in traditional valuation methodologies by integrating cutting-edge AI and machine learning technology, as well as a dedication to innovation and honesty.</a:t>
            </a:r>
          </a:p>
          <a:p>
            <a:pPr indent="-228600">
              <a:lnSpc>
                <a:spcPct val="90000"/>
              </a:lnSpc>
              <a:spcAft>
                <a:spcPts val="600"/>
              </a:spcAft>
              <a:buFont typeface="Arial" panose="020B0604020202020204" pitchFamily="34" charset="0"/>
              <a:buChar char="•"/>
            </a:pPr>
            <a:r>
              <a:rPr lang="en-US" sz="1700">
                <a:solidFill>
                  <a:schemeClr val="bg1"/>
                </a:solidFill>
              </a:rPr>
              <a:t>The anticipated price is based on dataset information, including area, location, number of bedrooms, and bathrooms.</a:t>
            </a:r>
          </a:p>
          <a:p>
            <a:pPr indent="-228600">
              <a:lnSpc>
                <a:spcPct val="90000"/>
              </a:lnSpc>
              <a:spcAft>
                <a:spcPts val="600"/>
              </a:spcAft>
              <a:buFont typeface="Arial" panose="020B0604020202020204" pitchFamily="34" charset="0"/>
              <a:buChar char="•"/>
            </a:pPr>
            <a:endParaRPr lang="en-US" sz="1700">
              <a:solidFill>
                <a:schemeClr val="bg1"/>
              </a:solidFill>
            </a:endParaRPr>
          </a:p>
          <a:p>
            <a:pPr indent="-228600">
              <a:lnSpc>
                <a:spcPct val="90000"/>
              </a:lnSpc>
              <a:spcAft>
                <a:spcPts val="600"/>
              </a:spcAft>
              <a:buFont typeface="Arial" panose="020B0604020202020204" pitchFamily="34" charset="0"/>
              <a:buChar char="•"/>
            </a:pPr>
            <a:r>
              <a:rPr lang="en-US" sz="1700">
                <a:solidFill>
                  <a:schemeClr val="bg1"/>
                </a:solidFill>
              </a:rPr>
              <a:t>In future work we need to incorporate the environmental factors such as proximity to residential areas, parking lots, and marketplaces, we can significantly enhance the accuracy of the mode</a:t>
            </a:r>
          </a:p>
        </p:txBody>
      </p:sp>
      <p:grpSp>
        <p:nvGrpSpPr>
          <p:cNvPr id="20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00" name="Freeform: Shape 199">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58145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 name="Rectangle 19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8FBFBD46-2F0C-529C-6284-23AB05AFC0E6}"/>
              </a:ext>
            </a:extLst>
          </p:cNvPr>
          <p:cNvSpPr txBox="1"/>
          <p:nvPr/>
        </p:nvSpPr>
        <p:spPr>
          <a:xfrm>
            <a:off x="735703" y="507238"/>
            <a:ext cx="3555916" cy="3845891"/>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5400">
                <a:solidFill>
                  <a:schemeClr val="bg1"/>
                </a:solidFill>
                <a:latin typeface="+mj-lt"/>
                <a:ea typeface="+mj-ea"/>
                <a:cs typeface="+mj-cs"/>
              </a:rPr>
              <a:t>Thank You</a:t>
            </a:r>
          </a:p>
        </p:txBody>
      </p:sp>
      <p:pic>
        <p:nvPicPr>
          <p:cNvPr id="2" name="Picture 1" descr="A city with lights and buildings&#10;&#10;Description automatically generated with medium confidence">
            <a:extLst>
              <a:ext uri="{FF2B5EF4-FFF2-40B4-BE49-F238E27FC236}">
                <a16:creationId xmlns:a16="http://schemas.microsoft.com/office/drawing/2014/main" id="{E05EFFD6-B76B-FC9B-86A7-E5EB530F1E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4" b="-4"/>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195"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7"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99"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200" name="Freeform: Shape 199">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3"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04" name="Freeform: Shape 203">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49539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Oval 50">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 name="Table 2">
            <a:extLst>
              <a:ext uri="{FF2B5EF4-FFF2-40B4-BE49-F238E27FC236}">
                <a16:creationId xmlns:a16="http://schemas.microsoft.com/office/drawing/2014/main" id="{B0379E03-D183-232A-D4D6-F53010BAF075}"/>
              </a:ext>
            </a:extLst>
          </p:cNvPr>
          <p:cNvGraphicFramePr>
            <a:graphicFrameLocks noGrp="1"/>
          </p:cNvGraphicFramePr>
          <p:nvPr>
            <p:extLst>
              <p:ext uri="{D42A27DB-BD31-4B8C-83A1-F6EECF244321}">
                <p14:modId xmlns:p14="http://schemas.microsoft.com/office/powerpoint/2010/main" val="3268677260"/>
              </p:ext>
            </p:extLst>
          </p:nvPr>
        </p:nvGraphicFramePr>
        <p:xfrm>
          <a:off x="1796772" y="1318996"/>
          <a:ext cx="9217023" cy="4754880"/>
        </p:xfrm>
        <a:graphic>
          <a:graphicData uri="http://schemas.openxmlformats.org/drawingml/2006/table">
            <a:tbl>
              <a:tblPr firstRow="1" bandRow="1">
                <a:tableStyleId>{5C22544A-7EE6-4342-B048-85BDC9FD1C3A}</a:tableStyleId>
              </a:tblPr>
              <a:tblGrid>
                <a:gridCol w="898215">
                  <a:extLst>
                    <a:ext uri="{9D8B030D-6E8A-4147-A177-3AD203B41FA5}">
                      <a16:colId xmlns:a16="http://schemas.microsoft.com/office/drawing/2014/main" val="712918769"/>
                    </a:ext>
                  </a:extLst>
                </a:gridCol>
                <a:gridCol w="1622065">
                  <a:extLst>
                    <a:ext uri="{9D8B030D-6E8A-4147-A177-3AD203B41FA5}">
                      <a16:colId xmlns:a16="http://schemas.microsoft.com/office/drawing/2014/main" val="3466544472"/>
                    </a:ext>
                  </a:extLst>
                </a:gridCol>
                <a:gridCol w="1296144">
                  <a:extLst>
                    <a:ext uri="{9D8B030D-6E8A-4147-A177-3AD203B41FA5}">
                      <a16:colId xmlns:a16="http://schemas.microsoft.com/office/drawing/2014/main" val="3225126470"/>
                    </a:ext>
                  </a:extLst>
                </a:gridCol>
                <a:gridCol w="2952328">
                  <a:extLst>
                    <a:ext uri="{9D8B030D-6E8A-4147-A177-3AD203B41FA5}">
                      <a16:colId xmlns:a16="http://schemas.microsoft.com/office/drawing/2014/main" val="1926282986"/>
                    </a:ext>
                  </a:extLst>
                </a:gridCol>
                <a:gridCol w="2448271">
                  <a:extLst>
                    <a:ext uri="{9D8B030D-6E8A-4147-A177-3AD203B41FA5}">
                      <a16:colId xmlns:a16="http://schemas.microsoft.com/office/drawing/2014/main" val="707692575"/>
                    </a:ext>
                  </a:extLst>
                </a:gridCol>
              </a:tblGrid>
              <a:tr h="370840">
                <a:tc>
                  <a:txBody>
                    <a:bodyPr/>
                    <a:lstStyle/>
                    <a:p>
                      <a:r>
                        <a:rPr lang="en-IN" dirty="0" err="1"/>
                        <a:t>S.No</a:t>
                      </a:r>
                      <a:endParaRPr lang="en-IN" dirty="0"/>
                    </a:p>
                  </a:txBody>
                  <a:tcPr/>
                </a:tc>
                <a:tc>
                  <a:txBody>
                    <a:bodyPr/>
                    <a:lstStyle/>
                    <a:p>
                      <a:r>
                        <a:rPr lang="en-IN" dirty="0"/>
                        <a:t>Title and year</a:t>
                      </a:r>
                    </a:p>
                  </a:txBody>
                  <a:tcPr/>
                </a:tc>
                <a:tc>
                  <a:txBody>
                    <a:bodyPr/>
                    <a:lstStyle/>
                    <a:p>
                      <a:r>
                        <a:rPr lang="en-IN" dirty="0"/>
                        <a:t>Algorithm Used</a:t>
                      </a:r>
                    </a:p>
                  </a:txBody>
                  <a:tcPr/>
                </a:tc>
                <a:tc>
                  <a:txBody>
                    <a:bodyPr/>
                    <a:lstStyle/>
                    <a:p>
                      <a:r>
                        <a:rPr lang="en-IN" dirty="0"/>
                        <a:t>Main Focus</a:t>
                      </a:r>
                    </a:p>
                  </a:txBody>
                  <a:tcPr/>
                </a:tc>
                <a:tc>
                  <a:txBody>
                    <a:bodyPr/>
                    <a:lstStyle/>
                    <a:p>
                      <a:r>
                        <a:rPr lang="en-IN" dirty="0"/>
                        <a:t>Limitations</a:t>
                      </a:r>
                    </a:p>
                  </a:txBody>
                  <a:tcPr/>
                </a:tc>
                <a:extLst>
                  <a:ext uri="{0D108BD9-81ED-4DB2-BD59-A6C34878D82A}">
                    <a16:rowId xmlns:a16="http://schemas.microsoft.com/office/drawing/2014/main" val="2572944534"/>
                  </a:ext>
                </a:extLst>
              </a:tr>
              <a:tr h="370840">
                <a:tc>
                  <a:txBody>
                    <a:bodyPr/>
                    <a:lstStyle/>
                    <a:p>
                      <a:r>
                        <a:rPr lang="en-IN" dirty="0"/>
                        <a:t>1</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Value Prediction of Real Estate Using Machine </a:t>
                      </a:r>
                    </a:p>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Learning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Linear regression, Lasso, decision tree</a:t>
                      </a:r>
                    </a:p>
                  </a:txBody>
                  <a:tcPr marL="68580" marR="68580" marT="0" marB="0"/>
                </a:tc>
                <a:tc>
                  <a:txBody>
                    <a:bodyPr/>
                    <a:lstStyle/>
                    <a:p>
                      <a:r>
                        <a:rPr lang="en-US" sz="1200" dirty="0">
                          <a:latin typeface="Times New Roman" panose="02020603050405020304" pitchFamily="18" charset="0"/>
                          <a:cs typeface="Times New Roman" panose="02020603050405020304" pitchFamily="18" charset="0"/>
                        </a:rPr>
                        <a:t>This paper predicts house prices based on variables like area, location, bedrooms, and bathrooms, aiming to assist researchers in creating accurate models for finding dream houses.</a:t>
                      </a:r>
                      <a:endParaRPr lang="en-IN" sz="1200" dirty="0">
                        <a:latin typeface="Times New Roman" panose="02020603050405020304" pitchFamily="18" charset="0"/>
                        <a:cs typeface="Times New Roman" panose="02020603050405020304" pitchFamily="18" charset="0"/>
                      </a:endParaRPr>
                    </a:p>
                  </a:txBody>
                  <a:tcPr/>
                </a:tc>
                <a:tc>
                  <a:txBody>
                    <a:bodyPr/>
                    <a:lstStyle/>
                    <a:p>
                      <a:pPr marL="6350" marR="41910" indent="-6350" algn="l">
                        <a:lnSpc>
                          <a:spcPct val="107000"/>
                        </a:lnSpc>
                        <a:spcAft>
                          <a:spcPts val="10"/>
                        </a:spcAft>
                      </a:pPr>
                      <a:r>
                        <a:rPr lang="en-IN" sz="1200" kern="0" dirty="0">
                          <a:solidFill>
                            <a:srgbClr val="000000"/>
                          </a:solidFill>
                          <a:effectLst/>
                          <a:latin typeface="Times New Roman" panose="02020603050405020304" pitchFamily="18" charset="0"/>
                          <a:ea typeface="Times New Roman" panose="02020603050405020304" pitchFamily="18" charset="0"/>
                        </a:rPr>
                        <a:t>Decision trees can overfit when deep or improperly pruned, capturing training data noise as a pattern, leading to poor generalization to unseen data.</a:t>
                      </a:r>
                      <a:endParaRPr lang="en-IN" sz="1200" kern="100" dirty="0">
                        <a:solidFill>
                          <a:srgbClr val="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27245601"/>
                  </a:ext>
                </a:extLst>
              </a:tr>
              <a:tr h="370840">
                <a:tc>
                  <a:txBody>
                    <a:bodyPr/>
                    <a:lstStyle/>
                    <a:p>
                      <a:r>
                        <a:rPr lang="en-IN" dirty="0"/>
                        <a:t>2</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An Innovative Method to Predict Real Estate Prices using Convolutional Block Attention Module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Convolutional Block Attention Module</a:t>
                      </a:r>
                    </a:p>
                  </a:txBody>
                  <a:tcPr marL="68580" marR="68580" marT="0" marB="0"/>
                </a:tc>
                <a:tc>
                  <a:txBody>
                    <a:bodyPr/>
                    <a:lstStyle/>
                    <a:p>
                      <a:r>
                        <a:rPr lang="en-US" sz="1200" dirty="0">
                          <a:latin typeface="Times New Roman" panose="02020603050405020304" pitchFamily="18" charset="0"/>
                          <a:cs typeface="Times New Roman" panose="02020603050405020304" pitchFamily="18" charset="0"/>
                        </a:rPr>
                        <a:t>This study aims to develop a method for accurately forecasting real estate prices using machine learning models and transaction data. It uses preprocessing, feature selection, and model training, with the CBAM model for training. The proposed technique outperforms GRU and LSTM models.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CBAM implementation increases training complexity due to additional parameters, data and computational resources needed for attention mechanisms, and may consume more memory.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8101311"/>
                  </a:ext>
                </a:extLst>
              </a:tr>
              <a:tr h="370840">
                <a:tc>
                  <a:txBody>
                    <a:bodyPr/>
                    <a:lstStyle/>
                    <a:p>
                      <a:r>
                        <a:rPr lang="en-IN" dirty="0"/>
                        <a:t>3</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Real Estate Prediction System Using ML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rPr>
                        <a:t>NLP &amp; CNN</a:t>
                      </a:r>
                    </a:p>
                  </a:txBody>
                  <a:tcPr marL="68580" marR="68580" marT="0" marB="0"/>
                </a:tc>
                <a:tc>
                  <a:txBody>
                    <a:bodyPr/>
                    <a:lstStyle/>
                    <a:p>
                      <a:r>
                        <a:rPr lang="en-US" sz="1200" dirty="0">
                          <a:latin typeface="Times New Roman" panose="02020603050405020304" pitchFamily="18" charset="0"/>
                          <a:cs typeface="Times New Roman" panose="02020603050405020304" pitchFamily="18" charset="0"/>
                        </a:rPr>
                        <a:t>A machine learning model was created in this paper to predict the likelihood of a price increase for real estate properties. The model utilizes features such as property area, age of construction, available rooms, direction of the property, and more. By incorporating these features, the system achieves over 80% accuracy in predicting price increases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Poor textual data quality or noise can hinder NLP models from extracting meaningful features, while CNNs are designed for spatial hierarchies, but may not be relevant in real estate data.</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12895474"/>
                  </a:ext>
                </a:extLst>
              </a:tr>
            </a:tbl>
          </a:graphicData>
        </a:graphic>
      </p:graphicFrame>
      <p:sp>
        <p:nvSpPr>
          <p:cNvPr id="4" name="TextBox 3">
            <a:extLst>
              <a:ext uri="{FF2B5EF4-FFF2-40B4-BE49-F238E27FC236}">
                <a16:creationId xmlns:a16="http://schemas.microsoft.com/office/drawing/2014/main" id="{AB453D4A-C87C-1019-2660-70C093ECE8C5}"/>
              </a:ext>
            </a:extLst>
          </p:cNvPr>
          <p:cNvSpPr txBox="1"/>
          <p:nvPr/>
        </p:nvSpPr>
        <p:spPr>
          <a:xfrm>
            <a:off x="1476667" y="248584"/>
            <a:ext cx="6097554" cy="761427"/>
          </a:xfrm>
          <a:prstGeom prst="rect">
            <a:avLst/>
          </a:prstGeom>
          <a:noFill/>
        </p:spPr>
        <p:txBody>
          <a:bodyPr wrap="square">
            <a:spAutoFit/>
          </a:bodyPr>
          <a:lstStyle/>
          <a:p>
            <a:pPr>
              <a:lnSpc>
                <a:spcPct val="90000"/>
              </a:lnSpc>
              <a:spcBef>
                <a:spcPct val="0"/>
              </a:spcBef>
              <a:spcAft>
                <a:spcPts val="600"/>
              </a:spcAft>
            </a:pPr>
            <a:r>
              <a:rPr lang="en-US" sz="4800" dirty="0">
                <a:solidFill>
                  <a:schemeClr val="bg1"/>
                </a:solidFill>
                <a:latin typeface="+mj-lt"/>
                <a:ea typeface="+mj-ea"/>
                <a:cs typeface="+mj-cs"/>
              </a:rPr>
              <a:t>Literature review</a:t>
            </a:r>
          </a:p>
        </p:txBody>
      </p:sp>
    </p:spTree>
    <p:extLst>
      <p:ext uri="{BB962C8B-B14F-4D97-AF65-F5344CB8AC3E}">
        <p14:creationId xmlns:p14="http://schemas.microsoft.com/office/powerpoint/2010/main" val="341873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2668" y="1090453"/>
            <a:ext cx="9465232" cy="5238271"/>
          </a:xfrm>
          <a:prstGeom prst="rect">
            <a:avLst/>
          </a:prstGeom>
          <a:solidFill>
            <a:schemeClr val="accent6">
              <a:alpha val="30000"/>
            </a:schemeClr>
          </a:solidFill>
          <a:ln w="28575">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Graphic 212">
            <a:extLst>
              <a:ext uri="{FF2B5EF4-FFF2-40B4-BE49-F238E27FC236}">
                <a16:creationId xmlns:a16="http://schemas.microsoft.com/office/drawing/2014/main" id="{7BD8AB83-2763-4392-B4B9-049CDF1F6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 name="Graphic 212">
            <a:extLst>
              <a:ext uri="{FF2B5EF4-FFF2-40B4-BE49-F238E27FC236}">
                <a16:creationId xmlns:a16="http://schemas.microsoft.com/office/drawing/2014/main" id="{480F071C-C35C-4CE1-8EE5-8ED96E2F4E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73609" y="168141"/>
            <a:ext cx="1009111" cy="100911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Oval 50">
            <a:extLst>
              <a:ext uri="{FF2B5EF4-FFF2-40B4-BE49-F238E27FC236}">
                <a16:creationId xmlns:a16="http://schemas.microsoft.com/office/drawing/2014/main" id="{CD97FAB4-59E0-4E65-B50B-867B14D2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0D578F4B-2751-4FC2-8853-FAC5C5913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460" y="4428611"/>
            <a:ext cx="565207" cy="56520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3" name="Table 2">
            <a:extLst>
              <a:ext uri="{FF2B5EF4-FFF2-40B4-BE49-F238E27FC236}">
                <a16:creationId xmlns:a16="http://schemas.microsoft.com/office/drawing/2014/main" id="{B0379E03-D183-232A-D4D6-F53010BAF075}"/>
              </a:ext>
            </a:extLst>
          </p:cNvPr>
          <p:cNvGraphicFramePr>
            <a:graphicFrameLocks noGrp="1"/>
          </p:cNvGraphicFramePr>
          <p:nvPr>
            <p:extLst>
              <p:ext uri="{D42A27DB-BD31-4B8C-83A1-F6EECF244321}">
                <p14:modId xmlns:p14="http://schemas.microsoft.com/office/powerpoint/2010/main" val="1756842238"/>
              </p:ext>
            </p:extLst>
          </p:nvPr>
        </p:nvGraphicFramePr>
        <p:xfrm>
          <a:off x="1775520" y="1154189"/>
          <a:ext cx="9238275" cy="5105781"/>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712918769"/>
                    </a:ext>
                  </a:extLst>
                </a:gridCol>
                <a:gridCol w="1368152">
                  <a:extLst>
                    <a:ext uri="{9D8B030D-6E8A-4147-A177-3AD203B41FA5}">
                      <a16:colId xmlns:a16="http://schemas.microsoft.com/office/drawing/2014/main" val="3466544472"/>
                    </a:ext>
                  </a:extLst>
                </a:gridCol>
                <a:gridCol w="1224136">
                  <a:extLst>
                    <a:ext uri="{9D8B030D-6E8A-4147-A177-3AD203B41FA5}">
                      <a16:colId xmlns:a16="http://schemas.microsoft.com/office/drawing/2014/main" val="3225126470"/>
                    </a:ext>
                  </a:extLst>
                </a:gridCol>
                <a:gridCol w="3240360">
                  <a:extLst>
                    <a:ext uri="{9D8B030D-6E8A-4147-A177-3AD203B41FA5}">
                      <a16:colId xmlns:a16="http://schemas.microsoft.com/office/drawing/2014/main" val="1926282986"/>
                    </a:ext>
                  </a:extLst>
                </a:gridCol>
                <a:gridCol w="2685547">
                  <a:extLst>
                    <a:ext uri="{9D8B030D-6E8A-4147-A177-3AD203B41FA5}">
                      <a16:colId xmlns:a16="http://schemas.microsoft.com/office/drawing/2014/main" val="707692575"/>
                    </a:ext>
                  </a:extLst>
                </a:gridCol>
              </a:tblGrid>
              <a:tr h="370840">
                <a:tc>
                  <a:txBody>
                    <a:bodyPr/>
                    <a:lstStyle/>
                    <a:p>
                      <a:r>
                        <a:rPr lang="en-IN" dirty="0" err="1"/>
                        <a:t>S.No</a:t>
                      </a:r>
                      <a:endParaRPr lang="en-IN" dirty="0"/>
                    </a:p>
                  </a:txBody>
                  <a:tcPr/>
                </a:tc>
                <a:tc>
                  <a:txBody>
                    <a:bodyPr/>
                    <a:lstStyle/>
                    <a:p>
                      <a:r>
                        <a:rPr lang="en-IN" dirty="0"/>
                        <a:t>Title and year</a:t>
                      </a:r>
                    </a:p>
                  </a:txBody>
                  <a:tcPr/>
                </a:tc>
                <a:tc>
                  <a:txBody>
                    <a:bodyPr/>
                    <a:lstStyle/>
                    <a:p>
                      <a:r>
                        <a:rPr lang="en-IN" dirty="0"/>
                        <a:t>Algorithm Used</a:t>
                      </a:r>
                    </a:p>
                  </a:txBody>
                  <a:tcPr/>
                </a:tc>
                <a:tc>
                  <a:txBody>
                    <a:bodyPr/>
                    <a:lstStyle/>
                    <a:p>
                      <a:r>
                        <a:rPr lang="en-IN" dirty="0"/>
                        <a:t>Main Focus</a:t>
                      </a:r>
                    </a:p>
                  </a:txBody>
                  <a:tcPr/>
                </a:tc>
                <a:tc>
                  <a:txBody>
                    <a:bodyPr/>
                    <a:lstStyle/>
                    <a:p>
                      <a:r>
                        <a:rPr lang="en-IN" dirty="0"/>
                        <a:t>Limitations</a:t>
                      </a:r>
                    </a:p>
                  </a:txBody>
                  <a:tcPr/>
                </a:tc>
                <a:extLst>
                  <a:ext uri="{0D108BD9-81ED-4DB2-BD59-A6C34878D82A}">
                    <a16:rowId xmlns:a16="http://schemas.microsoft.com/office/drawing/2014/main" val="2572944534"/>
                  </a:ext>
                </a:extLst>
              </a:tr>
              <a:tr h="370840">
                <a:tc>
                  <a:txBody>
                    <a:bodyPr/>
                    <a:lstStyle/>
                    <a:p>
                      <a:r>
                        <a:rPr lang="en-IN" sz="1800" dirty="0">
                          <a:latin typeface="Times New Roman" panose="02020603050405020304" pitchFamily="18" charset="0"/>
                          <a:cs typeface="Times New Roman" panose="02020603050405020304" pitchFamily="18" charset="0"/>
                        </a:rPr>
                        <a:t>4</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Productivity assessment of the real estate industry in China: a DEA-Malmquist index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DEA model</a:t>
                      </a:r>
                    </a:p>
                  </a:txBody>
                  <a:tcPr marL="68580" marR="68580" marT="0" marB="0"/>
                </a:tc>
                <a:tc>
                  <a:txBody>
                    <a:bodyPr/>
                    <a:lstStyle/>
                    <a:p>
                      <a:r>
                        <a:rPr lang="en-US" sz="1200" dirty="0">
                          <a:latin typeface="Times New Roman" panose="02020603050405020304" pitchFamily="18" charset="0"/>
                          <a:cs typeface="Times New Roman" panose="02020603050405020304" pitchFamily="18" charset="0"/>
                        </a:rPr>
                        <a:t>The paper analyzes China's real estate industry using DEA-Malmquist index and </a:t>
                      </a:r>
                      <a:r>
                        <a:rPr lang="en-US" sz="1200" dirty="0" err="1">
                          <a:latin typeface="Times New Roman" panose="02020603050405020304" pitchFamily="18" charset="0"/>
                          <a:cs typeface="Times New Roman" panose="02020603050405020304" pitchFamily="18" charset="0"/>
                        </a:rPr>
                        <a:t>tobit</a:t>
                      </a:r>
                      <a:r>
                        <a:rPr lang="en-US" sz="1200" dirty="0">
                          <a:latin typeface="Times New Roman" panose="02020603050405020304" pitchFamily="18" charset="0"/>
                          <a:cs typeface="Times New Roman" panose="02020603050405020304" pitchFamily="18" charset="0"/>
                        </a:rPr>
                        <a:t> regression analysis. It reveals high-quality development depends on innovation and government policies. Policy suggestions include future development orientation, policy formulation, and real estate management. Limitations include limited database consideration.</a:t>
                      </a:r>
                      <a:endParaRPr lang="en-IN" sz="1200" dirty="0">
                        <a:latin typeface="Times New Roman" panose="02020603050405020304" pitchFamily="18" charset="0"/>
                        <a:cs typeface="Times New Roman" panose="02020603050405020304" pitchFamily="18" charset="0"/>
                      </a:endParaRPr>
                    </a:p>
                  </a:txBody>
                  <a:tcPr/>
                </a:tc>
                <a:tc>
                  <a:txBody>
                    <a:bodyPr/>
                    <a:lstStyle/>
                    <a:p>
                      <a:pPr marL="6350" marR="41910" indent="-6350" algn="l">
                        <a:lnSpc>
                          <a:spcPct val="107000"/>
                        </a:lnSpc>
                        <a:spcAft>
                          <a:spcPts val="1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DEA-Malmquist may face challenges in handling dynamic and rapidly changing environments. Real estate markets are influenced by dynamic factors, and the static nature of DEA might not capture these changes effectively.</a:t>
                      </a:r>
                    </a:p>
                  </a:txBody>
                  <a:tcPr marL="68580" marR="68580" marT="0" marB="0"/>
                </a:tc>
                <a:extLst>
                  <a:ext uri="{0D108BD9-81ED-4DB2-BD59-A6C34878D82A}">
                    <a16:rowId xmlns:a16="http://schemas.microsoft.com/office/drawing/2014/main" val="4227245601"/>
                  </a:ext>
                </a:extLst>
              </a:tr>
              <a:tr h="370840">
                <a:tc>
                  <a:txBody>
                    <a:bodyPr/>
                    <a:lstStyle/>
                    <a:p>
                      <a:r>
                        <a:rPr lang="en-IN" sz="1800" dirty="0">
                          <a:latin typeface="Times New Roman" panose="02020603050405020304" pitchFamily="18" charset="0"/>
                          <a:cs typeface="Times New Roman" panose="02020603050405020304" pitchFamily="18" charset="0"/>
                        </a:rPr>
                        <a:t>5</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multi-level modelling approach for predicting real-estate dynamics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Elastic Net &amp; Lasso regressor</a:t>
                      </a:r>
                    </a:p>
                  </a:txBody>
                  <a:tcPr marL="68580" marR="68580" marT="0" marB="0"/>
                </a:tc>
                <a:tc>
                  <a:txBody>
                    <a:bodyPr/>
                    <a:lstStyle/>
                    <a:p>
                      <a:r>
                        <a:rPr lang="en-US" sz="1200" dirty="0">
                          <a:latin typeface="Times New Roman" panose="02020603050405020304" pitchFamily="18" charset="0"/>
                          <a:cs typeface="Times New Roman" panose="02020603050405020304" pitchFamily="18" charset="0"/>
                        </a:rPr>
                        <a:t>The paper introduces a multilevel forecasting model for predicting key real estate market variables, including house sales, average price, and HPI. It improves forecasting capabilities and is applicable to any city in the USA. The model also highlights the relationship between socioeconomic variables and the real estate market.</a:t>
                      </a:r>
                      <a:endParaRPr lang="en-IN" sz="1200" dirty="0">
                        <a:latin typeface="Times New Roman" panose="02020603050405020304" pitchFamily="18" charset="0"/>
                        <a:cs typeface="Times New Roman" panose="02020603050405020304" pitchFamily="18" charset="0"/>
                      </a:endParaRPr>
                    </a:p>
                  </a:txBody>
                  <a:tcPr/>
                </a:tc>
                <a:tc>
                  <a:txBody>
                    <a:bodyPr/>
                    <a:lstStyle/>
                    <a:p>
                      <a:pPr marL="6350" marR="41910" indent="-6350" algn="l">
                        <a:lnSpc>
                          <a:spcPct val="107000"/>
                        </a:lnSpc>
                        <a:spcAft>
                          <a:spcPts val="10"/>
                        </a:spcAft>
                      </a:pPr>
                      <a:r>
                        <a:rPr lang="en-US" sz="1200" dirty="0">
                          <a:latin typeface="Times New Roman" panose="02020603050405020304" pitchFamily="18" charset="0"/>
                          <a:cs typeface="Times New Roman" panose="02020603050405020304" pitchFamily="18" charset="0"/>
                        </a:rPr>
                        <a:t>Elastic Net is computationally more intensive than simpler regularization techniques, especially for large datasets and high-dimensional feature spaces, and the optimization problem can be complex and time-consuming.</a:t>
                      </a:r>
                      <a:endPar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7796738"/>
                  </a:ext>
                </a:extLst>
              </a:tr>
              <a:tr h="370840">
                <a:tc>
                  <a:txBody>
                    <a:bodyPr/>
                    <a:lstStyle/>
                    <a:p>
                      <a:r>
                        <a:rPr lang="en-IN" sz="1800" dirty="0">
                          <a:latin typeface="Times New Roman" panose="02020603050405020304" pitchFamily="18" charset="0"/>
                          <a:cs typeface="Times New Roman" panose="02020603050405020304" pitchFamily="18" charset="0"/>
                        </a:rPr>
                        <a:t>6</a:t>
                      </a:r>
                    </a:p>
                  </a:txBody>
                  <a:tcPr/>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Training a Neural Network to Predict House Rents Using Artificial Intelligence and Deep Learning (2023)</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Deep Learning</a:t>
                      </a:r>
                    </a:p>
                  </a:txBody>
                  <a:tcPr marL="68580" marR="68580" marT="0" marB="0"/>
                </a:tc>
                <a:tc>
                  <a:txBody>
                    <a:bodyPr/>
                    <a:lstStyle/>
                    <a:p>
                      <a:pPr marL="6350" marR="41910" indent="-6350" algn="l">
                        <a:lnSpc>
                          <a:spcPct val="107000"/>
                        </a:lnSpc>
                        <a:spcAft>
                          <a:spcPts val="10"/>
                        </a:spcAft>
                      </a:pPr>
                      <a:r>
                        <a:rPr lang="en-IN" sz="1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paper explores the use of neural networks to predict housing rents, highlighting the potential of AI in the real estate industry, based on features like square footage, floor, restaurant availability, and pets.</a:t>
                      </a: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especially deep learning models, often require large amounts of data for training to generalize well. If your real estate dataset is limited, the model may struggle to capture the complexity of property valuation patterns</a:t>
                      </a:r>
                      <a:r>
                        <a:rPr lang="en-US" sz="12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8101311"/>
                  </a:ext>
                </a:extLst>
              </a:tr>
            </a:tbl>
          </a:graphicData>
        </a:graphic>
      </p:graphicFrame>
      <p:sp>
        <p:nvSpPr>
          <p:cNvPr id="8" name="TextBox 7">
            <a:extLst>
              <a:ext uri="{FF2B5EF4-FFF2-40B4-BE49-F238E27FC236}">
                <a16:creationId xmlns:a16="http://schemas.microsoft.com/office/drawing/2014/main" id="{50AFF641-361B-7543-1FCB-6B85977385D2}"/>
              </a:ext>
            </a:extLst>
          </p:cNvPr>
          <p:cNvSpPr txBox="1"/>
          <p:nvPr/>
        </p:nvSpPr>
        <p:spPr>
          <a:xfrm>
            <a:off x="1476667" y="217316"/>
            <a:ext cx="6097554" cy="761427"/>
          </a:xfrm>
          <a:prstGeom prst="rect">
            <a:avLst/>
          </a:prstGeom>
          <a:noFill/>
        </p:spPr>
        <p:txBody>
          <a:bodyPr wrap="square">
            <a:spAutoFit/>
          </a:bodyPr>
          <a:lstStyle/>
          <a:p>
            <a:pPr>
              <a:lnSpc>
                <a:spcPct val="90000"/>
              </a:lnSpc>
              <a:spcBef>
                <a:spcPct val="0"/>
              </a:spcBef>
              <a:spcAft>
                <a:spcPts val="600"/>
              </a:spcAft>
            </a:pPr>
            <a:r>
              <a:rPr lang="en-US" sz="4800" dirty="0">
                <a:solidFill>
                  <a:schemeClr val="bg1"/>
                </a:solidFill>
                <a:latin typeface="+mj-lt"/>
                <a:ea typeface="+mj-ea"/>
                <a:cs typeface="+mj-cs"/>
              </a:rPr>
              <a:t>Literature review</a:t>
            </a:r>
          </a:p>
        </p:txBody>
      </p:sp>
    </p:spTree>
    <p:extLst>
      <p:ext uri="{BB962C8B-B14F-4D97-AF65-F5344CB8AC3E}">
        <p14:creationId xmlns:p14="http://schemas.microsoft.com/office/powerpoint/2010/main" val="1709147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904F432C-4F5B-3437-5FA7-40B89635A5CC}"/>
              </a:ext>
            </a:extLst>
          </p:cNvPr>
          <p:cNvSpPr txBox="1"/>
          <p:nvPr/>
        </p:nvSpPr>
        <p:spPr>
          <a:xfrm>
            <a:off x="5956784" y="396117"/>
            <a:ext cx="5217172" cy="1158857"/>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dirty="0">
                <a:solidFill>
                  <a:schemeClr val="bg1"/>
                </a:solidFill>
                <a:latin typeface="+mj-lt"/>
                <a:ea typeface="+mj-ea"/>
                <a:cs typeface="+mj-cs"/>
              </a:rPr>
              <a:t>Literature review</a:t>
            </a:r>
          </a:p>
        </p:txBody>
      </p:sp>
      <p:grpSp>
        <p:nvGrpSpPr>
          <p:cNvPr id="26" name="Graphic 38">
            <a:extLst>
              <a:ext uri="{FF2B5EF4-FFF2-40B4-BE49-F238E27FC236}">
                <a16:creationId xmlns:a16="http://schemas.microsoft.com/office/drawing/2014/main" id="{35C37387-FC74-4DFB-841A-B7688148CD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795582"/>
            <a:ext cx="1910252" cy="709660"/>
            <a:chOff x="2267504" y="2540250"/>
            <a:chExt cx="1990951" cy="739640"/>
          </a:xfrm>
          <a:solidFill>
            <a:schemeClr val="bg1"/>
          </a:solidFill>
        </p:grpSpPr>
        <p:sp>
          <p:nvSpPr>
            <p:cNvPr id="27" name="Freeform: Shape 26">
              <a:extLst>
                <a:ext uri="{FF2B5EF4-FFF2-40B4-BE49-F238E27FC236}">
                  <a16:creationId xmlns:a16="http://schemas.microsoft.com/office/drawing/2014/main" id="{42D8A01F-F541-4FE1-9384-7A5B686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67F35E-69E0-4628-B498-7058AF51F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0" name="Oval 29">
            <a:extLst>
              <a:ext uri="{FF2B5EF4-FFF2-40B4-BE49-F238E27FC236}">
                <a16:creationId xmlns:a16="http://schemas.microsoft.com/office/drawing/2014/main" id="{D9FE21DE-050D-4E27-A007-AAE4EF84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32" name="Oval 31">
            <a:extLst>
              <a:ext uri="{FF2B5EF4-FFF2-40B4-BE49-F238E27FC236}">
                <a16:creationId xmlns:a16="http://schemas.microsoft.com/office/drawing/2014/main" id="{77EF10EC-D135-4F55-A642-AFA283DD9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object 6">
            <a:extLst>
              <a:ext uri="{FF2B5EF4-FFF2-40B4-BE49-F238E27FC236}">
                <a16:creationId xmlns:a16="http://schemas.microsoft.com/office/drawing/2014/main" id="{153FF037-9C7A-F7D2-47E4-65CB7DA5A040}"/>
              </a:ext>
            </a:extLst>
          </p:cNvPr>
          <p:cNvPicPr/>
          <p:nvPr/>
        </p:nvPicPr>
        <p:blipFill>
          <a:blip r:embed="rId2"/>
          <a:srcRect t="303" r="4" b="4438"/>
          <a:stretch>
            <a:fillRect/>
          </a:stretch>
        </p:blipFill>
        <p:spPr>
          <a:xfrm>
            <a:off x="1526293" y="1554974"/>
            <a:ext cx="3555043" cy="3217333"/>
          </a:xfrm>
          <a:prstGeom prst="rect">
            <a:avLst/>
          </a:prstGeom>
        </p:spPr>
      </p:pic>
      <p:grpSp>
        <p:nvGrpSpPr>
          <p:cNvPr id="34" name="Graphic 4">
            <a:extLst>
              <a:ext uri="{FF2B5EF4-FFF2-40B4-BE49-F238E27FC236}">
                <a16:creationId xmlns:a16="http://schemas.microsoft.com/office/drawing/2014/main" id="{8546F01E-28C6-4D97-ACC0-50485CD546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3770" y="4637983"/>
            <a:ext cx="975169" cy="975171"/>
            <a:chOff x="5829300" y="3162300"/>
            <a:chExt cx="532256" cy="532257"/>
          </a:xfrm>
          <a:solidFill>
            <a:schemeClr val="bg1"/>
          </a:solidFill>
        </p:grpSpPr>
        <p:sp>
          <p:nvSpPr>
            <p:cNvPr id="35" name="Freeform: Shape 34">
              <a:extLst>
                <a:ext uri="{FF2B5EF4-FFF2-40B4-BE49-F238E27FC236}">
                  <a16:creationId xmlns:a16="http://schemas.microsoft.com/office/drawing/2014/main" id="{EB0908F7-1F79-4980-843B-7010EE8E8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73653996-A332-4C70-839A-B246E0543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99F15CE8-59C3-4EB5-9C7C-4BAAC5F7D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F61B38B2-7390-4304-A200-E656AE089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DA0DCEB4-FD1D-4E15-A000-1A9CB77DA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Shape 39">
              <a:extLst>
                <a:ext uri="{FF2B5EF4-FFF2-40B4-BE49-F238E27FC236}">
                  <a16:creationId xmlns:a16="http://schemas.microsoft.com/office/drawing/2014/main" id="{EDCE85A3-7077-4FEE-B140-C20B1A230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Shape 40">
              <a:extLst>
                <a:ext uri="{FF2B5EF4-FFF2-40B4-BE49-F238E27FC236}">
                  <a16:creationId xmlns:a16="http://schemas.microsoft.com/office/drawing/2014/main" id="{C4748CC5-5652-4C4F-A5CE-41DA8383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Shape 41">
              <a:extLst>
                <a:ext uri="{FF2B5EF4-FFF2-40B4-BE49-F238E27FC236}">
                  <a16:creationId xmlns:a16="http://schemas.microsoft.com/office/drawing/2014/main" id="{047D79CB-5BE7-49A3-8C81-100690235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Shape 42">
              <a:extLst>
                <a:ext uri="{FF2B5EF4-FFF2-40B4-BE49-F238E27FC236}">
                  <a16:creationId xmlns:a16="http://schemas.microsoft.com/office/drawing/2014/main" id="{2F449AC0-C0F3-4D2F-9134-78DDFD1B2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4" name="Freeform: Shape 43">
              <a:extLst>
                <a:ext uri="{FF2B5EF4-FFF2-40B4-BE49-F238E27FC236}">
                  <a16:creationId xmlns:a16="http://schemas.microsoft.com/office/drawing/2014/main" id="{47A8DFB0-41C7-4703-BCC0-902265911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 name="Freeform: Shape 44">
              <a:extLst>
                <a:ext uri="{FF2B5EF4-FFF2-40B4-BE49-F238E27FC236}">
                  <a16:creationId xmlns:a16="http://schemas.microsoft.com/office/drawing/2014/main" id="{B1A0CFB7-B9CE-4B04-92B5-FE295DFE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45">
              <a:extLst>
                <a:ext uri="{FF2B5EF4-FFF2-40B4-BE49-F238E27FC236}">
                  <a16:creationId xmlns:a16="http://schemas.microsoft.com/office/drawing/2014/main" id="{E7344B6F-954A-49BE-B5E9-19A09DC6B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46">
              <a:extLst>
                <a:ext uri="{FF2B5EF4-FFF2-40B4-BE49-F238E27FC236}">
                  <a16:creationId xmlns:a16="http://schemas.microsoft.com/office/drawing/2014/main" id="{F263CDF5-777C-406D-B2B2-0FF351D11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 name="TextBox 2">
            <a:extLst>
              <a:ext uri="{FF2B5EF4-FFF2-40B4-BE49-F238E27FC236}">
                <a16:creationId xmlns:a16="http://schemas.microsoft.com/office/drawing/2014/main" id="{326880BE-5099-C439-44FF-395AB789FBB6}"/>
              </a:ext>
            </a:extLst>
          </p:cNvPr>
          <p:cNvSpPr txBox="1"/>
          <p:nvPr/>
        </p:nvSpPr>
        <p:spPr>
          <a:xfrm>
            <a:off x="5956783" y="1747592"/>
            <a:ext cx="5217173" cy="4351338"/>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90000"/>
              </a:lnSpc>
              <a:spcAft>
                <a:spcPts val="600"/>
              </a:spcAft>
            </a:pPr>
            <a:r>
              <a:rPr lang="en-US" b="1" dirty="0">
                <a:solidFill>
                  <a:schemeClr val="bg1"/>
                </a:solidFill>
                <a:effectLst/>
              </a:rPr>
              <a:t>1. An Innovative Method to Predict Real Estate Prices using Convolutional Block Attention Module</a:t>
            </a:r>
            <a:r>
              <a:rPr lang="en-US" dirty="0">
                <a:solidFill>
                  <a:schemeClr val="bg1"/>
                </a:solidFill>
                <a:effectLst/>
              </a:rPr>
              <a:t> </a:t>
            </a:r>
          </a:p>
          <a:p>
            <a:pPr marL="285750" indent="-228600" algn="just">
              <a:lnSpc>
                <a:spcPct val="90000"/>
              </a:lnSpc>
              <a:spcAft>
                <a:spcPts val="600"/>
              </a:spcAft>
              <a:buFont typeface="Arial" pitchFamily="34" charset="0"/>
              <a:buChar char="•"/>
            </a:pPr>
            <a:r>
              <a:rPr lang="en-US" dirty="0">
                <a:solidFill>
                  <a:schemeClr val="bg1"/>
                </a:solidFill>
              </a:rPr>
              <a:t>It was published on 2023 and written by G N P V Babu, Dr. Vijayalakshmi N.S, Sameer Yadav, Dr. E. </a:t>
            </a:r>
            <a:r>
              <a:rPr lang="en-US" dirty="0" err="1">
                <a:solidFill>
                  <a:schemeClr val="bg1"/>
                </a:solidFill>
              </a:rPr>
              <a:t>Manigandan</a:t>
            </a:r>
            <a:r>
              <a:rPr lang="en-US" dirty="0">
                <a:solidFill>
                  <a:schemeClr val="bg1"/>
                </a:solidFill>
              </a:rPr>
              <a:t>, Chahat Gulati, Dr Aditya Kumar Singh </a:t>
            </a:r>
            <a:r>
              <a:rPr lang="en-US" dirty="0" err="1">
                <a:solidFill>
                  <a:schemeClr val="bg1"/>
                </a:solidFill>
              </a:rPr>
              <a:t>Pundir</a:t>
            </a:r>
            <a:r>
              <a:rPr lang="en-US" dirty="0">
                <a:solidFill>
                  <a:schemeClr val="bg1"/>
                </a:solidFill>
              </a:rPr>
              <a:t>.</a:t>
            </a:r>
          </a:p>
          <a:p>
            <a:pPr marL="285750" indent="-228600" algn="just">
              <a:lnSpc>
                <a:spcPct val="90000"/>
              </a:lnSpc>
              <a:spcAft>
                <a:spcPts val="600"/>
              </a:spcAft>
              <a:buFont typeface="Arial" pitchFamily="34" charset="0"/>
              <a:buChar char="•"/>
            </a:pPr>
            <a:r>
              <a:rPr lang="en-US" dirty="0">
                <a:solidFill>
                  <a:schemeClr val="bg1"/>
                </a:solidFill>
              </a:rPr>
              <a:t>They have used Convolutional Block Attention Module to develop their model.</a:t>
            </a:r>
          </a:p>
          <a:p>
            <a:pPr marL="285750" indent="-228600" algn="just">
              <a:lnSpc>
                <a:spcPct val="90000"/>
              </a:lnSpc>
              <a:spcAft>
                <a:spcPts val="600"/>
              </a:spcAft>
              <a:buFont typeface="Arial" pitchFamily="34" charset="0"/>
              <a:buChar char="•"/>
            </a:pPr>
            <a:r>
              <a:rPr lang="en-US" dirty="0">
                <a:solidFill>
                  <a:schemeClr val="bg1"/>
                </a:solidFill>
              </a:rPr>
              <a:t>It gives accuracy around 85%</a:t>
            </a:r>
          </a:p>
          <a:p>
            <a:pPr marL="285750" indent="-228600" algn="just">
              <a:lnSpc>
                <a:spcPct val="90000"/>
              </a:lnSpc>
              <a:spcAft>
                <a:spcPts val="600"/>
              </a:spcAft>
              <a:buFont typeface="Arial" pitchFamily="34" charset="0"/>
              <a:buChar char="•"/>
            </a:pPr>
            <a:r>
              <a:rPr lang="en-US" dirty="0">
                <a:solidFill>
                  <a:schemeClr val="bg1"/>
                </a:solidFill>
              </a:rPr>
              <a:t>This study intends to develop a novel method to accurately forecast real estate prices using machine learning models and actual transaction data.</a:t>
            </a:r>
          </a:p>
          <a:p>
            <a:pPr marL="285750" indent="-228600" algn="just">
              <a:lnSpc>
                <a:spcPct val="90000"/>
              </a:lnSpc>
              <a:spcAft>
                <a:spcPts val="600"/>
              </a:spcAft>
              <a:buFont typeface="Arial" pitchFamily="34" charset="0"/>
              <a:buChar char="•"/>
            </a:pPr>
            <a:r>
              <a:rPr lang="en-US" b="0" i="0" dirty="0">
                <a:solidFill>
                  <a:srgbClr val="F9F9F9"/>
                </a:solidFill>
                <a:effectLst/>
                <a:latin typeface="Söhne"/>
              </a:rPr>
              <a:t>Implementing CBAM adds complexity to the training process. The attention mechanisms require additional parameters, and training a model with attention mechanisms may require more data and computational resources.</a:t>
            </a:r>
          </a:p>
          <a:p>
            <a:pPr marL="285750" indent="-228600" algn="just">
              <a:lnSpc>
                <a:spcPct val="90000"/>
              </a:lnSpc>
              <a:spcAft>
                <a:spcPts val="600"/>
              </a:spcAft>
              <a:buFont typeface="Arial" pitchFamily="34" charset="0"/>
              <a:buChar char="•"/>
            </a:pPr>
            <a:r>
              <a:rPr lang="en-US" dirty="0">
                <a:solidFill>
                  <a:srgbClr val="F9F9F9"/>
                </a:solidFill>
                <a:latin typeface="Söhne"/>
              </a:rPr>
              <a:t>It uses more memory</a:t>
            </a:r>
            <a:endParaRPr lang="en-US" dirty="0">
              <a:solidFill>
                <a:schemeClr val="bg1"/>
              </a:solidFill>
            </a:endParaRPr>
          </a:p>
        </p:txBody>
      </p:sp>
    </p:spTree>
    <p:extLst>
      <p:ext uri="{BB962C8B-B14F-4D97-AF65-F5344CB8AC3E}">
        <p14:creationId xmlns:p14="http://schemas.microsoft.com/office/powerpoint/2010/main" val="262158867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4D1DF9D2-17D7-8887-9F06-E5168293FA9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grpSp>
        <p:nvGrpSpPr>
          <p:cNvPr id="54" name="Group 53">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55" name="Oval 54">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56" name="Oval 55">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grpSp>
      <p:sp>
        <p:nvSpPr>
          <p:cNvPr id="58" name="Oval 5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4EBF8ADF-D5CE-84F1-FC60-3B9123A49419}"/>
              </a:ext>
            </a:extLst>
          </p:cNvPr>
          <p:cNvSpPr txBox="1"/>
          <p:nvPr/>
        </p:nvSpPr>
        <p:spPr>
          <a:xfrm>
            <a:off x="5644751" y="568517"/>
            <a:ext cx="6161004" cy="88637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kern="1200">
                <a:solidFill>
                  <a:schemeClr val="bg1"/>
                </a:solidFill>
                <a:latin typeface="+mj-lt"/>
                <a:ea typeface="+mj-ea"/>
                <a:cs typeface="+mj-cs"/>
              </a:rPr>
              <a:t>Literature review</a:t>
            </a:r>
          </a:p>
        </p:txBody>
      </p:sp>
      <p:grpSp>
        <p:nvGrpSpPr>
          <p:cNvPr id="60" name="Group 59">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1" name="Freeform: Shape 6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2" name="Freeform: Shape 6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pic>
        <p:nvPicPr>
          <p:cNvPr id="4" name="object 6">
            <a:extLst>
              <a:ext uri="{FF2B5EF4-FFF2-40B4-BE49-F238E27FC236}">
                <a16:creationId xmlns:a16="http://schemas.microsoft.com/office/drawing/2014/main" id="{25C733C1-2861-9968-F44D-D722F5392781}"/>
              </a:ext>
            </a:extLst>
          </p:cNvPr>
          <p:cNvPicPr/>
          <p:nvPr/>
        </p:nvPicPr>
        <p:blipFill>
          <a:blip r:embed="rId2"/>
          <a:srcRect t="303" r="4" b="4438"/>
          <a:stretch>
            <a:fillRect/>
          </a:stretch>
        </p:blipFill>
        <p:spPr>
          <a:xfrm>
            <a:off x="1649077" y="2017042"/>
            <a:ext cx="3217333" cy="2911676"/>
          </a:xfrm>
          <a:prstGeom prst="rect">
            <a:avLst/>
          </a:prstGeom>
        </p:spPr>
      </p:pic>
      <p:sp>
        <p:nvSpPr>
          <p:cNvPr id="3" name="TextBox 2">
            <a:extLst>
              <a:ext uri="{FF2B5EF4-FFF2-40B4-BE49-F238E27FC236}">
                <a16:creationId xmlns:a16="http://schemas.microsoft.com/office/drawing/2014/main" id="{1561353E-248D-3866-2E6D-E8AD14927D80}"/>
              </a:ext>
            </a:extLst>
          </p:cNvPr>
          <p:cNvSpPr txBox="1"/>
          <p:nvPr/>
        </p:nvSpPr>
        <p:spPr>
          <a:xfrm>
            <a:off x="6234868" y="1820369"/>
            <a:ext cx="5217173" cy="4351338"/>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90000"/>
              </a:lnSpc>
              <a:spcAft>
                <a:spcPts val="600"/>
              </a:spcAft>
            </a:pPr>
            <a:r>
              <a:rPr lang="en-US" sz="1600" b="1">
                <a:solidFill>
                  <a:schemeClr val="bg1"/>
                </a:solidFill>
                <a:effectLst/>
              </a:rPr>
              <a:t>2. Predict Condominium Prices in Bangkok Based on Ensemble Learning Algorithm with various factors </a:t>
            </a:r>
            <a:r>
              <a:rPr lang="en-US" sz="1600">
                <a:solidFill>
                  <a:schemeClr val="bg1"/>
                </a:solidFill>
                <a:effectLst/>
              </a:rPr>
              <a:t> </a:t>
            </a:r>
          </a:p>
          <a:p>
            <a:pPr marL="285750" indent="-228600" algn="just">
              <a:lnSpc>
                <a:spcPct val="90000"/>
              </a:lnSpc>
              <a:spcAft>
                <a:spcPts val="600"/>
              </a:spcAft>
              <a:buFont typeface="Arial" pitchFamily="34" charset="0"/>
              <a:buChar char="•"/>
            </a:pPr>
            <a:r>
              <a:rPr lang="en-US">
                <a:solidFill>
                  <a:schemeClr val="bg1"/>
                </a:solidFill>
              </a:rPr>
              <a:t>It was published in 2023 and written by T. Anchaleechamaikorn, T. Lamjiak, T. Thongpe, L. Therapeutant and J. Polvichai.</a:t>
            </a:r>
          </a:p>
          <a:p>
            <a:pPr marL="285750" indent="-228600" algn="just">
              <a:lnSpc>
                <a:spcPct val="90000"/>
              </a:lnSpc>
              <a:spcAft>
                <a:spcPts val="600"/>
              </a:spcAft>
              <a:buFont typeface="Arial" pitchFamily="34" charset="0"/>
              <a:buChar char="•"/>
            </a:pPr>
            <a:r>
              <a:rPr lang="en-US">
                <a:solidFill>
                  <a:schemeClr val="bg1"/>
                </a:solidFill>
              </a:rPr>
              <a:t>They have used Random Forest Regressor &amp; Gradient Boosting Regressor.</a:t>
            </a:r>
          </a:p>
          <a:p>
            <a:pPr marL="342900" indent="-228600" algn="just">
              <a:lnSpc>
                <a:spcPct val="90000"/>
              </a:lnSpc>
              <a:spcAft>
                <a:spcPts val="600"/>
              </a:spcAft>
              <a:buFont typeface="Arial" pitchFamily="34" charset="0"/>
              <a:buChar char="•"/>
            </a:pPr>
            <a:r>
              <a:rPr lang="en-US">
                <a:solidFill>
                  <a:schemeClr val="bg1"/>
                </a:solidFill>
              </a:rPr>
              <a:t>This study proposes an AI-based system to evaluate condominium prices faster, more cost-effectively, and without human bias. The methodology includes web scraping and machine learning techniques to accurately predict condominium prices.</a:t>
            </a:r>
          </a:p>
          <a:p>
            <a:pPr marL="342900" indent="-228600" algn="just">
              <a:lnSpc>
                <a:spcPct val="90000"/>
              </a:lnSpc>
              <a:spcAft>
                <a:spcPts val="600"/>
              </a:spcAft>
              <a:buFont typeface="Arial" pitchFamily="34" charset="0"/>
              <a:buChar char="•"/>
            </a:pPr>
            <a:r>
              <a:rPr lang="en-US">
                <a:solidFill>
                  <a:schemeClr val="bg1"/>
                </a:solidFill>
              </a:rPr>
              <a:t>The dataset is obtained from a popular Thai property website, covering appraisal years from 2008 to 2019.</a:t>
            </a:r>
          </a:p>
          <a:p>
            <a:pPr marL="342900" indent="-228600" algn="just">
              <a:lnSpc>
                <a:spcPct val="90000"/>
              </a:lnSpc>
              <a:spcAft>
                <a:spcPts val="600"/>
              </a:spcAft>
              <a:buFont typeface="Arial" pitchFamily="34" charset="0"/>
              <a:buChar char="•"/>
            </a:pPr>
            <a:r>
              <a:rPr lang="en-US" b="0" i="0">
                <a:solidFill>
                  <a:srgbClr val="F9F9F9"/>
                </a:solidFill>
                <a:effectLst/>
                <a:latin typeface="Söhne"/>
              </a:rPr>
              <a:t>Training a large number of decision trees in parallel can be computationally expensive and memory-intensive, especially with large datasets. This can limit their applicability in resource-constrained environments.</a:t>
            </a:r>
            <a:endParaRPr lang="en-US">
              <a:solidFill>
                <a:schemeClr val="bg1"/>
              </a:solidFill>
            </a:endParaRPr>
          </a:p>
        </p:txBody>
      </p:sp>
      <p:grpSp>
        <p:nvGrpSpPr>
          <p:cNvPr id="6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5" name="Freeform: Shape 6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54917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88128F4-2FEB-76FB-9F43-A2454835CEDF}"/>
            </a:ext>
          </a:extLst>
        </p:cNvPr>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B0E31CFF-7DE4-068B-7422-63023A7EF909}"/>
              </a:ext>
            </a:extLst>
          </p:cNvPr>
          <p:cNvSpPr txBox="1"/>
          <p:nvPr/>
        </p:nvSpPr>
        <p:spPr>
          <a:xfrm>
            <a:off x="946521" y="396117"/>
            <a:ext cx="5217172" cy="1158857"/>
          </a:xfrm>
          <a:prstGeom prst="rect">
            <a:avLst/>
          </a:prstGeom>
        </p:spPr>
        <p:txBody>
          <a:bodyPr vert="horz" lIns="91440" tIns="45720" rIns="91440" bIns="45720" rtlCol="0" anchor="b">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4400" kern="1200">
                <a:solidFill>
                  <a:schemeClr val="bg1"/>
                </a:solidFill>
                <a:latin typeface="+mj-lt"/>
                <a:ea typeface="+mj-ea"/>
                <a:cs typeface="+mj-cs"/>
              </a:rPr>
              <a:t>Literature review</a:t>
            </a:r>
          </a:p>
        </p:txBody>
      </p:sp>
      <p:sp>
        <p:nvSpPr>
          <p:cNvPr id="76"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lt1"/>
              </a:solidFill>
            </a:endParaRPr>
          </a:p>
        </p:txBody>
      </p:sp>
      <p:sp>
        <p:nvSpPr>
          <p:cNvPr id="78"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solidFill>
                <a:schemeClr val="lt1"/>
              </a:solidFill>
            </a:endParaRPr>
          </a:p>
        </p:txBody>
      </p:sp>
      <p:sp>
        <p:nvSpPr>
          <p:cNvPr id="3" name="TextBox 2">
            <a:extLst>
              <a:ext uri="{FF2B5EF4-FFF2-40B4-BE49-F238E27FC236}">
                <a16:creationId xmlns:a16="http://schemas.microsoft.com/office/drawing/2014/main" id="{C6259700-44CB-A4E8-2FAC-F0C17E1CA2C2}"/>
              </a:ext>
            </a:extLst>
          </p:cNvPr>
          <p:cNvSpPr txBox="1"/>
          <p:nvPr/>
        </p:nvSpPr>
        <p:spPr>
          <a:xfrm>
            <a:off x="946520" y="1747592"/>
            <a:ext cx="5508903" cy="5017102"/>
          </a:xfrm>
          <a:prstGeom prst="rect">
            <a:avLst/>
          </a:prstGeom>
        </p:spPr>
        <p:txBody>
          <a:bodyPr vert="horz" lIns="91440" tIns="45720" rIns="91440" bIns="45720" rtlCol="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90000"/>
              </a:lnSpc>
              <a:spcAft>
                <a:spcPts val="600"/>
              </a:spcAft>
            </a:pPr>
            <a:r>
              <a:rPr lang="en-US" sz="2000" b="1" dirty="0">
                <a:solidFill>
                  <a:schemeClr val="bg1"/>
                </a:solidFill>
              </a:rPr>
              <a:t>3. Real Estate Prediction System Using ML  </a:t>
            </a:r>
          </a:p>
          <a:p>
            <a:pPr marL="285750" indent="-228600" algn="just">
              <a:lnSpc>
                <a:spcPct val="90000"/>
              </a:lnSpc>
              <a:spcAft>
                <a:spcPts val="600"/>
              </a:spcAft>
              <a:buFont typeface="Arial" pitchFamily="34" charset="0"/>
              <a:buChar char="•"/>
            </a:pPr>
            <a:r>
              <a:rPr lang="en-US" sz="1600" dirty="0">
                <a:solidFill>
                  <a:schemeClr val="bg1"/>
                </a:solidFill>
              </a:rPr>
              <a:t>It was published in 2023 and written by Abhinav </a:t>
            </a:r>
            <a:r>
              <a:rPr lang="en-US" sz="1600" dirty="0" err="1">
                <a:solidFill>
                  <a:schemeClr val="bg1"/>
                </a:solidFill>
              </a:rPr>
              <a:t>Wandhe</a:t>
            </a:r>
            <a:r>
              <a:rPr lang="en-US" sz="1600" dirty="0">
                <a:solidFill>
                  <a:schemeClr val="bg1"/>
                </a:solidFill>
              </a:rPr>
              <a:t>, Lakshya Sehgal, Hardik Sumra, Aryaman Choudhary, </a:t>
            </a:r>
            <a:r>
              <a:rPr lang="en-US" sz="1600" dirty="0" err="1">
                <a:solidFill>
                  <a:schemeClr val="bg1"/>
                </a:solidFill>
              </a:rPr>
              <a:t>Mrunalee</a:t>
            </a:r>
            <a:r>
              <a:rPr lang="en-US" sz="1600" dirty="0">
                <a:solidFill>
                  <a:schemeClr val="bg1"/>
                </a:solidFill>
              </a:rPr>
              <a:t> </a:t>
            </a:r>
            <a:r>
              <a:rPr lang="en-US" sz="1600" dirty="0" err="1">
                <a:solidFill>
                  <a:schemeClr val="bg1"/>
                </a:solidFill>
              </a:rPr>
              <a:t>Dhone</a:t>
            </a:r>
            <a:endParaRPr lang="en-US" sz="1600" dirty="0">
              <a:solidFill>
                <a:schemeClr val="bg1"/>
              </a:solidFill>
            </a:endParaRPr>
          </a:p>
          <a:p>
            <a:pPr marL="285750" indent="-228600" algn="just">
              <a:lnSpc>
                <a:spcPct val="90000"/>
              </a:lnSpc>
              <a:spcAft>
                <a:spcPts val="600"/>
              </a:spcAft>
              <a:buFont typeface="Arial" pitchFamily="34" charset="0"/>
              <a:buChar char="•"/>
            </a:pPr>
            <a:r>
              <a:rPr lang="en-US" sz="1600" dirty="0">
                <a:solidFill>
                  <a:schemeClr val="bg1"/>
                </a:solidFill>
              </a:rPr>
              <a:t>They have used Natural Language Processing (NLP) and Convolutional Neural Networks (CNN).</a:t>
            </a:r>
          </a:p>
          <a:p>
            <a:pPr marL="342900" indent="-228600" algn="just">
              <a:lnSpc>
                <a:spcPct val="90000"/>
              </a:lnSpc>
              <a:spcAft>
                <a:spcPts val="600"/>
              </a:spcAft>
              <a:buFont typeface="Arial" pitchFamily="34" charset="0"/>
              <a:buChar char="•"/>
            </a:pPr>
            <a:r>
              <a:rPr lang="en-US" sz="1600" dirty="0">
                <a:solidFill>
                  <a:schemeClr val="bg1"/>
                </a:solidFill>
              </a:rPr>
              <a:t>A machine learning model was created in this paper to predict the likelihood of a price increase for real estate properties. The model utilizes features such as property area, age of construction, available rooms, direction of the property, and more. By incorporating these features, the system achieves over 80% accuracy in predicting price increases. This model is useful for investors and home buyers in making profitable purchase decisions.</a:t>
            </a:r>
          </a:p>
          <a:p>
            <a:pPr marL="342900" indent="-228600" algn="just">
              <a:lnSpc>
                <a:spcPct val="90000"/>
              </a:lnSpc>
              <a:spcAft>
                <a:spcPts val="600"/>
              </a:spcAft>
              <a:buFont typeface="Arial" pitchFamily="34" charset="0"/>
              <a:buChar char="•"/>
            </a:pPr>
            <a:r>
              <a:rPr lang="en-US" sz="1600" dirty="0">
                <a:solidFill>
                  <a:schemeClr val="bg1"/>
                </a:solidFill>
              </a:rPr>
              <a:t>If the quality of the textual data, such as property descriptions or reviews, is poor or contains a lot of noise, NLP models might struggle to extract meaningful features and patterns.</a:t>
            </a:r>
          </a:p>
          <a:p>
            <a:pPr marL="342900" indent="-228600" algn="just">
              <a:lnSpc>
                <a:spcPct val="90000"/>
              </a:lnSpc>
              <a:spcAft>
                <a:spcPts val="600"/>
              </a:spcAft>
              <a:buFont typeface="Arial" pitchFamily="34" charset="0"/>
              <a:buChar char="•"/>
            </a:pPr>
            <a:r>
              <a:rPr lang="en-US" sz="1600" dirty="0">
                <a:solidFill>
                  <a:schemeClr val="bg1"/>
                </a:solidFill>
              </a:rPr>
              <a:t>CNNs are designed for tasks where spatial hierarchies are important, like image recognition. In real estate data, the spatial invariance captured by CNNs might not be as relevant, as the data might not have the same grid-like structure as images.</a:t>
            </a:r>
          </a:p>
          <a:p>
            <a:pPr marL="342900" indent="-228600" algn="just">
              <a:lnSpc>
                <a:spcPct val="90000"/>
              </a:lnSpc>
              <a:spcAft>
                <a:spcPts val="600"/>
              </a:spcAft>
              <a:buFont typeface="Arial" pitchFamily="34" charset="0"/>
              <a:buChar char="•"/>
            </a:pPr>
            <a:endParaRPr lang="en-US" sz="1600" dirty="0">
              <a:solidFill>
                <a:schemeClr val="bg1"/>
              </a:solidFill>
            </a:endParaRPr>
          </a:p>
        </p:txBody>
      </p:sp>
      <p:grpSp>
        <p:nvGrpSpPr>
          <p:cNvPr id="80" name="Group 79">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81"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85" name="Freeform: Shape 84">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2"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83" name="Freeform: Shape 82">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4" name="Freeform: Shape 83">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4" name="object 6">
            <a:extLst>
              <a:ext uri="{FF2B5EF4-FFF2-40B4-BE49-F238E27FC236}">
                <a16:creationId xmlns:a16="http://schemas.microsoft.com/office/drawing/2014/main" id="{0C98A09C-57D4-B727-5D03-D163F9EAD416}"/>
              </a:ext>
            </a:extLst>
          </p:cNvPr>
          <p:cNvPicPr/>
          <p:nvPr/>
        </p:nvPicPr>
        <p:blipFill>
          <a:blip r:embed="rId2"/>
          <a:srcRect t="303" r="4" b="4438"/>
          <a:stretch>
            <a:fillRect/>
          </a:stretch>
        </p:blipFill>
        <p:spPr>
          <a:xfrm>
            <a:off x="7253021" y="1820349"/>
            <a:ext cx="3555043" cy="3217302"/>
          </a:xfrm>
          <a:prstGeom prst="rect">
            <a:avLst/>
          </a:prstGeom>
        </p:spPr>
      </p:pic>
      <p:grpSp>
        <p:nvGrpSpPr>
          <p:cNvPr id="88" name="Group 87">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89"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60" name="Freeform: Shape 259">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1" name="Freeform: Shape 260">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2" name="Freeform: Shape 261">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3" name="Freeform: Shape 262">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4" name="Freeform: Shape 263">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5" name="Freeform: Shape 264">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6" name="Freeform: Shape 265">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7" name="Freeform: Shape 266">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8" name="Freeform: Shape 267">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9" name="Freeform: Shape 268">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0" name="Freeform: Shape 269">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1" name="Freeform: Shape 270">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2" name="Freeform: Shape 271">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3" name="Freeform: Shape 272">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4" name="Freeform: Shape 273">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5" name="Freeform: Shape 274">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6" name="Freeform: Shape 275">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7" name="Freeform: Shape 276">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8" name="Freeform: Shape 277">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9" name="Freeform: Shape 278">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0" name="Freeform: Shape 279">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1" name="Freeform: Shape 280">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2" name="Freeform: Shape 281">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3" name="Freeform: Shape 282">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4" name="Freeform: Shape 283">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5" name="Freeform: Shape 284">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6" name="Freeform: Shape 285">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7" name="Freeform: Shape 286">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8" name="Freeform: Shape 287">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9" name="Freeform: Shape 288">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0" name="Freeform: Shape 289">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1" name="Freeform: Shape 290">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2" name="Freeform: Shape 291">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3" name="Freeform: Shape 292">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4" name="Freeform: Shape 293">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5" name="Freeform: Shape 294">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6" name="Freeform: Shape 295">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7" name="Freeform: Shape 296">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8" name="Freeform: Shape 297">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9" name="Freeform: Shape 298">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0" name="Freeform: Shape 299">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1" name="Freeform: Shape 300">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2" name="Freeform: Shape 301">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3" name="Freeform: Shape 302">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4" name="Freeform: Shape 303">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5" name="Freeform: Shape 304">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6" name="Freeform: Shape 305">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7" name="Freeform: Shape 306">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8" name="Freeform: Shape 307">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9" name="Freeform: Shape 308">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0" name="Freeform: Shape 309">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1" name="Freeform: Shape 310">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2" name="Freeform: Shape 311">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3" name="Freeform: Shape 312">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4" name="Freeform: Shape 313">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5" name="Freeform: Shape 314">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6" name="Freeform: Shape 315">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7" name="Freeform: Shape 316">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8" name="Freeform: Shape 317">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9" name="Freeform: Shape 318">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0" name="Freeform: Shape 319">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1" name="Freeform: Shape 320">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2" name="Freeform: Shape 321">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3" name="Freeform: Shape 322">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4" name="Freeform: Shape 323">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5" name="Freeform: Shape 324">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6" name="Freeform: Shape 325">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7" name="Freeform: Shape 326">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8" name="Freeform: Shape 327">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9" name="Freeform: Shape 328">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0" name="Freeform: Shape 329">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1" name="Freeform: Shape 330">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2" name="Freeform: Shape 331">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3" name="Freeform: Shape 332">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4" name="Freeform: Shape 333">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5" name="Freeform: Shape 334">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6" name="Freeform: Shape 335">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7" name="Freeform: Shape 336">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8" name="Freeform: Shape 337">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9" name="Freeform: Shape 338">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0" name="Freeform: Shape 339">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1" name="Freeform: Shape 340">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2" name="Freeform: Shape 341">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3" name="Freeform: Shape 342">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4" name="Freeform: Shape 343">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5" name="Freeform: Shape 344">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6" name="Freeform: Shape 345">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7" name="Freeform: Shape 346">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8" name="Freeform: Shape 347">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9" name="Freeform: Shape 348">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0" name="Freeform: Shape 349">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1" name="Freeform: Shape 350">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2" name="Freeform: Shape 351">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3" name="Freeform: Shape 352">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4" name="Freeform: Shape 353">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5" name="Freeform: Shape 354">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6" name="Freeform: Shape 355">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7" name="Freeform: Shape 356">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8" name="Freeform: Shape 357">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9" name="Freeform: Shape 358">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0" name="Freeform: Shape 359">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1" name="Freeform: Shape 360">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2" name="Freeform: Shape 361">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3" name="Freeform: Shape 362">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4" name="Freeform: Shape 363">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5" name="Freeform: Shape 364">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6" name="Freeform: Shape 365">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7" name="Freeform: Shape 366">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8" name="Freeform: Shape 367">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9" name="Freeform: Shape 368">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0" name="Freeform: Shape 369">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1" name="Freeform: Shape 370">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2" name="Freeform: Shape 371">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3" name="Freeform: Shape 372">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4" name="Freeform: Shape 373">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5" name="Freeform: Shape 374">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6" name="Freeform: Shape 375">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7" name="Freeform: Shape 376">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8" name="Freeform: Shape 377">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9" name="Freeform: Shape 378">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0" name="Freeform: Shape 379">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1" name="Freeform: Shape 380">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2" name="Freeform: Shape 381">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3" name="Freeform: Shape 382">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4" name="Freeform: Shape 383">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5" name="Freeform: Shape 384">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6" name="Freeform: Shape 385">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7" name="Freeform: Shape 386">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8" name="Freeform: Shape 387">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9" name="Freeform: Shape 388">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0" name="Freeform: Shape 389">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1" name="Freeform: Shape 390">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2" name="Freeform: Shape 391">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3" name="Freeform: Shape 392">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4" name="Freeform: Shape 393">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5" name="Freeform: Shape 394">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6" name="Freeform: Shape 395">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7" name="Freeform: Shape 396">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8" name="Freeform: Shape 397">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9" name="Freeform: Shape 398">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0" name="Freeform: Shape 399">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1" name="Freeform: Shape 400">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2" name="Freeform: Shape 401">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3" name="Freeform: Shape 402">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4" name="Freeform: Shape 403">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5" name="Freeform: Shape 404">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6" name="Freeform: Shape 405">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7" name="Freeform: Shape 406">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8" name="Freeform: Shape 407">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9" name="Freeform: Shape 408">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0" name="Freeform: Shape 409">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1" name="Freeform: Shape 410">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2" name="Freeform: Shape 411">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3" name="Freeform: Shape 412">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4" name="Freeform: Shape 413">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5" name="Freeform: Shape 414">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6" name="Freeform: Shape 415">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7" name="Freeform: Shape 416">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8" name="Freeform: Shape 417">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9" name="Freeform: Shape 418">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0" name="Freeform: Shape 419">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1" name="Freeform: Shape 420">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2" name="Freeform: Shape 421">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3" name="Freeform: Shape 422">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4" name="Freeform: Shape 423">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5" name="Freeform: Shape 424">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6" name="Freeform: Shape 425">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7" name="Freeform: Shape 426">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8" name="Freeform: Shape 427">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90"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91" name="Freeform: Shape 90">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2" name="Freeform: Shape 91">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3" name="Freeform: Shape 92">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Shape 93">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Shape 94">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Shape 95">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Shape 96">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Shape 97">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9" name="Freeform: Shape 98">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0" name="Freeform: Shape 99">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1" name="Freeform: Shape 100">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2" name="Freeform: Shape 101">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3" name="Freeform: Shape 102">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4" name="Freeform: Shape 103">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5" name="Freeform: Shape 104">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Shape 105">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Shape 106">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Shape 107">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Shape 108">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Shape 109">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Shape 110">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Shape 111">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Shape 112">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Shape 113">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Shape 114">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6" name="Freeform: Shape 115">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7" name="Freeform: Shape 116">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8" name="Freeform: Shape 117">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9" name="Freeform: Shape 118">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0" name="Freeform: Shape 119">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1" name="Freeform: Shape 120">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2" name="Freeform: Shape 121">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Shape 122">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Shape 123">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Shape 124">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Shape 125">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Shape 126">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Shape 127">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Shape 128">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Shape 129">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1" name="Freeform: Shape 130">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2" name="Freeform: Shape 131">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3" name="Freeform: Shape 132">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4" name="Freeform: Shape 133">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5" name="Freeform: Shape 134">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Shape 135">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Shape 136">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Shape 137">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Shape 138">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Shape 139">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Shape 140">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2" name="Freeform: Shape 141">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3" name="Freeform: Shape 142">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4" name="Freeform: Shape 143">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Shape 144">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Shape 145">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7" name="Freeform: Shape 146">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8" name="Freeform: Shape 147">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9" name="Freeform: Shape 148">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0" name="Freeform: Shape 149">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1" name="Freeform: Shape 150">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2" name="Freeform: Shape 151">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3" name="Freeform: Shape 152">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4" name="Freeform: Shape 153">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5" name="Freeform: Shape 154">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6" name="Freeform: Shape 155">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7" name="Freeform: Shape 156">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8" name="Freeform: Shape 157">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9" name="Freeform: Shape 158">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0" name="Freeform: Shape 159">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1" name="Freeform: Shape 160">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2" name="Freeform: Shape 161">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3" name="Freeform: Shape 162">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4" name="Freeform: Shape 163">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5" name="Freeform: Shape 164">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6" name="Freeform: Shape 165">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7" name="Freeform: Shape 166">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8" name="Freeform: Shape 167">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9" name="Freeform: Shape 168">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0" name="Freeform: Shape 169">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1" name="Freeform: Shape 170">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2" name="Freeform: Shape 171">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3" name="Freeform: Shape 172">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4" name="Freeform: Shape 173">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5" name="Freeform: Shape 174">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6" name="Freeform: Shape 175">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7" name="Freeform: Shape 176">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8" name="Freeform: Shape 177">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9" name="Freeform: Shape 178">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0" name="Freeform: Shape 179">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1" name="Freeform: Shape 180">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2" name="Freeform: Shape 181">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3" name="Freeform: Shape 182">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4" name="Freeform: Shape 183">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5" name="Freeform: Shape 184">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6" name="Freeform: Shape 185">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7" name="Freeform: Shape 186">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8" name="Freeform: Shape 187">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9" name="Freeform: Shape 188">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0" name="Freeform: Shape 189">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1" name="Freeform: Shape 190">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2" name="Freeform: Shape 191">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3" name="Freeform: Shape 192">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4" name="Freeform: Shape 193">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5" name="Freeform: Shape 194">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6" name="Freeform: Shape 195">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7" name="Freeform: Shape 196">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8" name="Freeform: Shape 197">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9" name="Freeform: Shape 198">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0" name="Freeform: Shape 199">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1" name="Freeform: Shape 200">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2" name="Freeform: Shape 201">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3" name="Freeform: Shape 202">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4" name="Freeform: Shape 203">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5" name="Freeform: Shape 204">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6" name="Freeform: Shape 205">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7" name="Freeform: Shape 206">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8" name="Freeform: Shape 207">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9" name="Freeform: Shape 208">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0" name="Freeform: Shape 209">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1" name="Freeform: Shape 210">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2" name="Freeform: Shape 211">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3" name="Freeform: Shape 212">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4" name="Freeform: Shape 213">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5" name="Freeform: Shape 214">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6" name="Freeform: Shape 215">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7" name="Freeform: Shape 216">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1"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8" name="Freeform: Shape 217">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9" name="Freeform: Shape 218">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0" name="Freeform: Shape 219">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1" name="Freeform: Shape 220">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2" name="Freeform: Shape 221">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3" name="Freeform: Shape 222">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4" name="Freeform: Shape 223">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5" name="Freeform: Shape 224">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6" name="Freeform: Shape 225">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7" name="Freeform: Shape 226">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8" name="Freeform: Shape 227">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9" name="Freeform: Shape 228">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0" name="Freeform: Shape 229">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1" name="Freeform: Shape 230">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2" name="Freeform: Shape 231">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3" name="Freeform: Shape 232">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4" name="Freeform: Shape 233">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5" name="Freeform: Shape 234">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6" name="Freeform: Shape 235">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7" name="Freeform: Shape 236">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8" name="Freeform: Shape 237">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9" name="Freeform: Shape 238">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0" name="Freeform: Shape 239">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1" name="Freeform: Shape 240">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2" name="Freeform: Shape 241">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3" name="Freeform: Shape 242">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4" name="Freeform: Shape 243">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5" name="Freeform: Shape 244">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6" name="Freeform: Shape 245">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7" name="Freeform: Shape 246">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8" name="Freeform: Shape 247">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9" name="Freeform: Shape 248">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0" name="Freeform: Shape 249">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1" name="Freeform: Shape 250">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2" name="Freeform: Shape 251">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3" name="Freeform: Shape 252">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4" name="Freeform: Shape 253">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8">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5" name="Freeform: Shape 254">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6" name="Freeform: Shape 255">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7" name="Freeform: Shape 256">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8" name="Freeform: Shape 257">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8">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9" name="Freeform: Shape 258">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Tree>
    <p:extLst>
      <p:ext uri="{BB962C8B-B14F-4D97-AF65-F5344CB8AC3E}">
        <p14:creationId xmlns:p14="http://schemas.microsoft.com/office/powerpoint/2010/main" val="272280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FFB158B-F471-8645-676D-3E264BE72480}"/>
            </a:ext>
          </a:extLst>
        </p:cNvPr>
        <p:cNvGrpSpPr/>
        <p:nvPr/>
      </p:nvGrpSpPr>
      <p:grpSpPr>
        <a:xfrm>
          <a:off x="0" y="0"/>
          <a:ext cx="0" cy="0"/>
          <a:chOff x="0" y="0"/>
          <a:chExt cx="0" cy="0"/>
        </a:xfrm>
      </p:grpSpPr>
      <p:sp>
        <p:nvSpPr>
          <p:cNvPr id="449" name="Rectangle 4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pic>
        <p:nvPicPr>
          <p:cNvPr id="4" name="object 6">
            <a:extLst>
              <a:ext uri="{FF2B5EF4-FFF2-40B4-BE49-F238E27FC236}">
                <a16:creationId xmlns:a16="http://schemas.microsoft.com/office/drawing/2014/main" id="{C047F9F4-0095-0A72-1C42-6B8AE70DD835}"/>
              </a:ext>
            </a:extLst>
          </p:cNvPr>
          <p:cNvPicPr/>
          <p:nvPr/>
        </p:nvPicPr>
        <p:blipFill>
          <a:blip r:embed="rId2"/>
          <a:srcRect t="1346" r="3" b="5480"/>
          <a:stretch>
            <a:fillRect/>
          </a:stretch>
        </p:blipFill>
        <p:spPr>
          <a:xfrm>
            <a:off x="2511713" y="3104705"/>
            <a:ext cx="3634674" cy="3217333"/>
          </a:xfrm>
          <a:prstGeom prst="rect">
            <a:avLst/>
          </a:prstGeom>
        </p:spPr>
      </p:pic>
      <p:grpSp>
        <p:nvGrpSpPr>
          <p:cNvPr id="451" name="Group 450">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452" name="Rectangle 451">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453" name="Rectangle 452">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grpSp>
      <p:sp>
        <p:nvSpPr>
          <p:cNvPr id="455" name="Rectangle 454">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Aptos" panose="02110004020202020204"/>
                <a:ea typeface="+mn-ea"/>
                <a:cs typeface="+mn-cs"/>
              </a:defRPr>
            </a:lvl1pPr>
            <a:lvl2pPr marL="457200" algn="l" defTabSz="914400" rtl="0" eaLnBrk="1" latinLnBrk="0" hangingPunct="1">
              <a:defRPr sz="1800" kern="1200">
                <a:solidFill>
                  <a:srgbClr val="FFFFFF"/>
                </a:solidFill>
                <a:latin typeface="Aptos" panose="02110004020202020204"/>
                <a:ea typeface="+mn-ea"/>
                <a:cs typeface="+mn-cs"/>
              </a:defRPr>
            </a:lvl2pPr>
            <a:lvl3pPr marL="914400" algn="l" defTabSz="914400" rtl="0" eaLnBrk="1" latinLnBrk="0" hangingPunct="1">
              <a:defRPr sz="1800" kern="1200">
                <a:solidFill>
                  <a:srgbClr val="FFFFFF"/>
                </a:solidFill>
                <a:latin typeface="Aptos" panose="02110004020202020204"/>
                <a:ea typeface="+mn-ea"/>
                <a:cs typeface="+mn-cs"/>
              </a:defRPr>
            </a:lvl3pPr>
            <a:lvl4pPr marL="1371600" algn="l" defTabSz="914400" rtl="0" eaLnBrk="1" latinLnBrk="0" hangingPunct="1">
              <a:defRPr sz="1800" kern="1200">
                <a:solidFill>
                  <a:srgbClr val="FFFFFF"/>
                </a:solidFill>
                <a:latin typeface="Aptos" panose="02110004020202020204"/>
                <a:ea typeface="+mn-ea"/>
                <a:cs typeface="+mn-cs"/>
              </a:defRPr>
            </a:lvl4pPr>
            <a:lvl5pPr marL="1828800" algn="l" defTabSz="914400" rtl="0" eaLnBrk="1" latinLnBrk="0" hangingPunct="1">
              <a:defRPr sz="1800" kern="1200">
                <a:solidFill>
                  <a:srgbClr val="FFFFFF"/>
                </a:solidFill>
                <a:latin typeface="Aptos" panose="02110004020202020204"/>
                <a:ea typeface="+mn-ea"/>
                <a:cs typeface="+mn-cs"/>
              </a:defRPr>
            </a:lvl5pPr>
            <a:lvl6pPr marL="2286000" algn="l" defTabSz="914400" rtl="0" eaLnBrk="1" latinLnBrk="0" hangingPunct="1">
              <a:defRPr sz="1800" kern="1200">
                <a:solidFill>
                  <a:srgbClr val="FFFFFF"/>
                </a:solidFill>
                <a:latin typeface="Aptos" panose="02110004020202020204"/>
                <a:ea typeface="+mn-ea"/>
                <a:cs typeface="+mn-cs"/>
              </a:defRPr>
            </a:lvl6pPr>
            <a:lvl7pPr marL="2743200" algn="l" defTabSz="914400" rtl="0" eaLnBrk="1" latinLnBrk="0" hangingPunct="1">
              <a:defRPr sz="1800" kern="1200">
                <a:solidFill>
                  <a:srgbClr val="FFFFFF"/>
                </a:solidFill>
                <a:latin typeface="Aptos" panose="02110004020202020204"/>
                <a:ea typeface="+mn-ea"/>
                <a:cs typeface="+mn-cs"/>
              </a:defRPr>
            </a:lvl7pPr>
            <a:lvl8pPr marL="3200400" algn="l" defTabSz="914400" rtl="0" eaLnBrk="1" latinLnBrk="0" hangingPunct="1">
              <a:defRPr sz="1800" kern="1200">
                <a:solidFill>
                  <a:srgbClr val="FFFFFF"/>
                </a:solidFill>
                <a:latin typeface="Aptos" panose="02110004020202020204"/>
                <a:ea typeface="+mn-ea"/>
                <a:cs typeface="+mn-cs"/>
              </a:defRPr>
            </a:lvl8pPr>
            <a:lvl9pPr marL="3657600" algn="l" defTabSz="914400" rtl="0" eaLnBrk="1" latinLnBrk="0" hangingPunct="1">
              <a:defRPr sz="1800" kern="1200">
                <a:solidFill>
                  <a:srgbClr val="FFFFFF"/>
                </a:solidFill>
                <a:latin typeface="Aptos" panose="02110004020202020204"/>
                <a:ea typeface="+mn-ea"/>
                <a:cs typeface="+mn-cs"/>
              </a:defRPr>
            </a:lvl9pPr>
          </a:lstStyle>
          <a:p>
            <a:pPr algn="ctr"/>
            <a:endParaRPr lang="en-US"/>
          </a:p>
        </p:txBody>
      </p:sp>
      <p:sp>
        <p:nvSpPr>
          <p:cNvPr id="2" name="TextBox 1">
            <a:extLst>
              <a:ext uri="{FF2B5EF4-FFF2-40B4-BE49-F238E27FC236}">
                <a16:creationId xmlns:a16="http://schemas.microsoft.com/office/drawing/2014/main" id="{B4D4498C-0F94-3A26-6B6E-B73A31BCC600}"/>
              </a:ext>
            </a:extLst>
          </p:cNvPr>
          <p:cNvSpPr txBox="1"/>
          <p:nvPr/>
        </p:nvSpPr>
        <p:spPr>
          <a:xfrm>
            <a:off x="740584" y="859808"/>
            <a:ext cx="3543197" cy="287898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spcAft>
                <a:spcPts val="600"/>
              </a:spcAft>
            </a:pPr>
            <a:r>
              <a:rPr lang="en-US" sz="4400">
                <a:solidFill>
                  <a:schemeClr val="bg1"/>
                </a:solidFill>
                <a:latin typeface="+mj-lt"/>
                <a:ea typeface="+mj-ea"/>
                <a:cs typeface="+mj-cs"/>
              </a:rPr>
              <a:t>Literature review</a:t>
            </a:r>
          </a:p>
        </p:txBody>
      </p:sp>
      <p:grpSp>
        <p:nvGrpSpPr>
          <p:cNvPr id="457"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458" name="Freeform: Shape 457">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59" name="Freeform: Shape 458">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6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462" name="Freeform: Shape 46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3" name="Freeform: Shape 46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4" name="Freeform: Shape 46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5" name="Freeform: Shape 46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6" name="Freeform: Shape 46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7" name="Freeform: Shape 46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8" name="Freeform: Shape 46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9" name="Freeform: Shape 46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0" name="Freeform: Shape 46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1" name="Freeform: Shape 47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2" name="Freeform: Shape 47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3" name="Freeform: Shape 47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4" name="Freeform: Shape 47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476"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477" name="Freeform: Shape 476">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8" name="Freeform: Shape 477">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9" name="Freeform: Shape 478">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0" name="Freeform: Shape 479">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1" name="Freeform: Shape 480">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2" name="Freeform: Shape 481">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3" name="Freeform: Shape 482">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4" name="Freeform: Shape 483">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5" name="Freeform: Shape 484">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6" name="Freeform: Shape 485">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7" name="Freeform: Shape 486">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8" name="Freeform: Shape 487">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9" name="Freeform: Shape 488">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 name="TextBox 2">
            <a:extLst>
              <a:ext uri="{FF2B5EF4-FFF2-40B4-BE49-F238E27FC236}">
                <a16:creationId xmlns:a16="http://schemas.microsoft.com/office/drawing/2014/main" id="{63E455CD-E22F-1988-FDAE-0728FB2B6C81}"/>
              </a:ext>
            </a:extLst>
          </p:cNvPr>
          <p:cNvSpPr txBox="1"/>
          <p:nvPr/>
        </p:nvSpPr>
        <p:spPr>
          <a:xfrm>
            <a:off x="6572070" y="1130846"/>
            <a:ext cx="5445759" cy="5428574"/>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000" b="1" dirty="0">
                <a:solidFill>
                  <a:schemeClr val="bg1"/>
                </a:solidFill>
                <a:effectLst/>
              </a:rPr>
              <a:t>4. Using Machine Learning to Predict Housing Prices</a:t>
            </a:r>
          </a:p>
          <a:p>
            <a:pPr marL="285750" indent="-228600">
              <a:lnSpc>
                <a:spcPct val="90000"/>
              </a:lnSpc>
              <a:spcAft>
                <a:spcPts val="600"/>
              </a:spcAft>
              <a:buFont typeface="Arial" pitchFamily="34" charset="0"/>
              <a:buChar char="•"/>
            </a:pPr>
            <a:r>
              <a:rPr lang="en-US" dirty="0">
                <a:solidFill>
                  <a:schemeClr val="bg1"/>
                </a:solidFill>
              </a:rPr>
              <a:t>It was published in 2023 and written by H. Prakash, K. </a:t>
            </a:r>
            <a:r>
              <a:rPr lang="en-US" dirty="0" err="1">
                <a:solidFill>
                  <a:schemeClr val="bg1"/>
                </a:solidFill>
              </a:rPr>
              <a:t>Kanaujia</a:t>
            </a:r>
            <a:r>
              <a:rPr lang="en-US" dirty="0">
                <a:solidFill>
                  <a:schemeClr val="bg1"/>
                </a:solidFill>
              </a:rPr>
              <a:t> and S. Juneja. </a:t>
            </a:r>
          </a:p>
          <a:p>
            <a:pPr marL="285750" indent="-228600">
              <a:lnSpc>
                <a:spcPct val="90000"/>
              </a:lnSpc>
              <a:spcAft>
                <a:spcPts val="600"/>
              </a:spcAft>
              <a:buFont typeface="Arial" pitchFamily="34" charset="0"/>
              <a:buChar char="•"/>
            </a:pPr>
            <a:r>
              <a:rPr lang="en-US" dirty="0">
                <a:solidFill>
                  <a:schemeClr val="bg1"/>
                </a:solidFill>
              </a:rPr>
              <a:t>They have used Artificial Neural Network &amp; Support Vector Regression.</a:t>
            </a:r>
          </a:p>
          <a:p>
            <a:pPr marL="342900" indent="-228600">
              <a:lnSpc>
                <a:spcPct val="90000"/>
              </a:lnSpc>
              <a:spcAft>
                <a:spcPts val="600"/>
              </a:spcAft>
              <a:buFont typeface="Arial" pitchFamily="34" charset="0"/>
              <a:buChar char="•"/>
            </a:pPr>
            <a:r>
              <a:rPr lang="en-US" dirty="0">
                <a:solidFill>
                  <a:schemeClr val="bg1"/>
                </a:solidFill>
              </a:rPr>
              <a:t>Real estate is a volatile investment vehicle that impacts the global economy. A literature review was conducted to identify the most efficient models for predicting property prices. Machine learning techniques like ANN &amp; SVM are effective in predicting accurate prices. Location and structural characteristics are important factors in predicting house prices. This study helps identify key attributes for determining property prices and the best machine learning models for research in this field.</a:t>
            </a:r>
          </a:p>
          <a:p>
            <a:pPr marL="342900" indent="-228600">
              <a:lnSpc>
                <a:spcPct val="90000"/>
              </a:lnSpc>
              <a:spcAft>
                <a:spcPts val="600"/>
              </a:spcAft>
              <a:buFont typeface="Arial" pitchFamily="34" charset="0"/>
              <a:buChar char="•"/>
            </a:pPr>
            <a:r>
              <a:rPr lang="en-US" dirty="0">
                <a:solidFill>
                  <a:schemeClr val="bg1"/>
                </a:solidFill>
              </a:rPr>
              <a:t>ANNs, especially deep learning models, often require large amounts of data for training to generalize well. If your real estate dataset is limited, the model may struggle to capture the complexity of property valuation patterns.</a:t>
            </a:r>
          </a:p>
        </p:txBody>
      </p:sp>
    </p:spTree>
    <p:extLst>
      <p:ext uri="{BB962C8B-B14F-4D97-AF65-F5344CB8AC3E}">
        <p14:creationId xmlns:p14="http://schemas.microsoft.com/office/powerpoint/2010/main" val="389810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8"/>
  <p:tag name="AS_OS" val="Unix 5.15.0.1044"/>
  <p:tag name="AS_RELEASE_DATE" val="2023.01.14"/>
  <p:tag name="AS_TITLE" val="Aspose.Slides for .NET5"/>
  <p:tag name="AS_VERSION" val="2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Aptos Display"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Aptos"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Aptos Display"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Aptos"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Aptos Display" panose="0211000402020202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Aptos" panose="0211000402020202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2353</TotalTime>
  <Words>2990</Words>
  <Application>Microsoft Office PowerPoint</Application>
  <PresentationFormat>Widescreen</PresentationFormat>
  <Paragraphs>145</Paragraphs>
  <Slides>32</Slides>
  <Notes>1</Notes>
  <HiddenSlides>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Aptos</vt:lpstr>
      <vt:lpstr>Aptos (Body)</vt:lpstr>
      <vt:lpstr>Aptos Display</vt:lpstr>
      <vt:lpstr>Arial</vt:lpstr>
      <vt:lpstr>Calibri</vt:lpstr>
      <vt:lpstr>Söhne</vt:lpstr>
      <vt:lpstr>Symbol</vt:lpstr>
      <vt:lpstr>Times New Roman</vt:lpstr>
      <vt:lpstr>Office Theme</vt:lpstr>
      <vt:lpstr>Office Theme</vt:lpstr>
      <vt:lpstr>1_Office Theme</vt:lpstr>
      <vt:lpstr>REALESTATE PREDICTOR: AI-DRIVEN REAL-TIME PROPERTY 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REALESTATE PREDICTOR: AI-DRIVEN REAL-TIME PROPERTY VALUATION</dc:title>
  <dc:creator>RASHEED</dc:creator>
  <cp:lastModifiedBy>VALLURU MOHAMMAD RASHEED</cp:lastModifiedBy>
  <cp:revision>6</cp:revision>
  <cp:lastPrinted>2024-04-22T16:10:29Z</cp:lastPrinted>
  <dcterms:created xsi:type="dcterms:W3CDTF">2024-04-22T16:10:29Z</dcterms:created>
  <dcterms:modified xsi:type="dcterms:W3CDTF">2024-05-07T18:26:55Z</dcterms:modified>
</cp:coreProperties>
</file>